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b="def" i="def"/>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marL="457200" indent="-298450">
              <a:buClr>
                <a:srgbClr val="000000"/>
              </a:buClr>
              <a:buSzPts val="1100"/>
              <a:buFont typeface="Arial"/>
              <a:buChar char="●"/>
              <a:defRPr sz="1100"/>
            </a:pPr>
            <a:r>
              <a:t>1992发布</a:t>
            </a:r>
          </a:p>
          <a:p>
            <a:pPr marL="457200" indent="-298450">
              <a:buClr>
                <a:srgbClr val="000000"/>
              </a:buClr>
              <a:buSzPts val="1100"/>
              <a:buFont typeface="Arial"/>
              <a:buChar char="●"/>
              <a:defRPr sz="1100"/>
            </a:pPr>
            <a:r>
              <a:t>利用人眼对亮度变化更敏感，对色彩变化不敏感的特点</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lvl1pPr marL="538595" indent="-379845">
              <a:buClr>
                <a:srgbClr val="000000"/>
              </a:buClr>
              <a:buSzPts val="1400"/>
              <a:buFont typeface="Arial"/>
              <a:buChar char="●"/>
            </a:lvl1pPr>
          </a:lstStyle>
          <a:p>
            <a:pPr/>
            <a:r>
              <a:t>最常见的三种格式都有各自的短板，jpeg不支持透明度和动图，png在色彩丰富时压缩效果差，gif格式体积巨大，亟需一种更好的图片格式</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marL="457200" indent="-298450">
              <a:buClr>
                <a:srgbClr val="000000"/>
              </a:buClr>
              <a:buSzPts val="1100"/>
              <a:buFont typeface="Arial"/>
              <a:buChar char="●"/>
              <a:defRPr sz="1100"/>
            </a:pPr>
            <a:r>
              <a:t>2010年google发布</a:t>
            </a:r>
          </a:p>
          <a:p>
            <a:pPr marL="457200" indent="-298450">
              <a:buClr>
                <a:srgbClr val="000000"/>
              </a:buClr>
              <a:buSzPts val="1100"/>
              <a:buFont typeface="Arial"/>
              <a:buChar char="●"/>
              <a:defRPr sz="1100"/>
            </a:pPr>
            <a:r>
              <a:t>google自家chrome的强势支持</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marL="538595" indent="-379845">
              <a:buClr>
                <a:srgbClr val="000000"/>
              </a:buClr>
              <a:buSzPts val="1400"/>
              <a:buFont typeface="Arial"/>
              <a:buChar char="●"/>
            </a:pPr>
            <a:r>
              <a:t>一个图像由像素构成，大部分硬件都是使用RGB色彩空间来表示像素的（屏幕放大图），每个像素都由三个子像素组成，当需要显示不同颜色的时候，三个子像素分别以不同的亮度发光，由于子像素的尺寸非常小，在视觉上就会混合成所需要的颜色。</a:t>
            </a:r>
          </a:p>
          <a:p>
            <a:pPr marL="538595" indent="-379845">
              <a:buClr>
                <a:srgbClr val="000000"/>
              </a:buClr>
              <a:buSzPts val="1400"/>
              <a:buFont typeface="Arial"/>
              <a:buChar char="●"/>
            </a:pPr>
          </a:p>
          <a:p>
            <a:pPr marL="538595" indent="-379845">
              <a:buClr>
                <a:srgbClr val="000000"/>
              </a:buClr>
              <a:buSzPts val="1400"/>
              <a:buFont typeface="Arial"/>
              <a:buChar char="●"/>
            </a:pPr>
            <a:r>
              <a:t>上面介绍的jpeg/png/webp文件解码后，就会生成Bitmap对象，Android用Bitmap对象表示解码后的图片，bitmap对象中存储了图像的所有ARGB四个通道的像素信息。</a:t>
            </a:r>
          </a:p>
          <a:p>
            <a:pPr marL="538595" indent="-379845">
              <a:buClr>
                <a:srgbClr val="000000"/>
              </a:buClr>
              <a:buSzPts val="1400"/>
              <a:buFont typeface="Arial"/>
              <a:buChar char="●"/>
            </a:pPr>
            <a:r>
              <a:t>bitmap中的每个像素都有4个通道ARGB，每个通道最多有8bit，即每个通道有256种色值</a:t>
            </a:r>
          </a:p>
          <a:p>
            <a:pPr marL="538595" indent="-379845">
              <a:buClr>
                <a:srgbClr val="000000"/>
              </a:buClr>
              <a:buSzPts val="1400"/>
              <a:buFont typeface="Arial"/>
              <a:buChar char="●"/>
            </a:pPr>
            <a:r>
              <a:t>为了节省内存空间，我们有时可以牺牲一些色彩信息，减少每个通道的位数</a:t>
            </a:r>
          </a:p>
          <a:p>
            <a:pPr marL="538595" indent="-379845">
              <a:buClr>
                <a:srgbClr val="000000"/>
              </a:buClr>
              <a:buSzPts val="1400"/>
              <a:buFont typeface="Arial"/>
              <a:buChar char="●"/>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lvl1pPr marL="538595" indent="-379845">
              <a:buClr>
                <a:srgbClr val="000000"/>
              </a:buClr>
              <a:buSzPts val="1400"/>
              <a:buFont typeface="Arial"/>
              <a:buChar char="●"/>
            </a:lvl1pPr>
          </a:lstStyle>
          <a:p>
            <a:pPr/>
            <a:r>
              <a:t>字节跳动的项目大部分用的是fresco，因为fresco在5.0以下的机器把bitmap存储在一块特殊的native的匿名共享内存而非java heap，大大减小5.0以下机器OOM的风险和GC对性能的影响</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课间休息10min 到10.55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marL="538595" indent="-379845">
              <a:buClr>
                <a:srgbClr val="000000"/>
              </a:buClr>
              <a:buSzPts val="1400"/>
              <a:buFont typeface="Arial"/>
              <a:buChar char="●"/>
            </a:pPr>
            <a:r>
              <a:t>ffmpeg是著名的多媒体软解码库</a:t>
            </a:r>
          </a:p>
          <a:p>
            <a:pPr marL="538595" indent="-379845">
              <a:buClr>
                <a:srgbClr val="000000"/>
              </a:buClr>
              <a:buSzPts val="1400"/>
              <a:buFont typeface="Arial"/>
              <a:buChar char="●"/>
            </a:pPr>
            <a:r>
              <a:t>软件解码：即通过软件让CPU来对视频进行解码处理；</a:t>
            </a:r>
          </a:p>
          <a:p>
            <a:pPr marL="538595" indent="-379845">
              <a:buClr>
                <a:srgbClr val="000000"/>
              </a:buClr>
              <a:buSzPts val="1400"/>
              <a:buFont typeface="Arial"/>
              <a:buChar char="●"/>
            </a:pPr>
          </a:p>
          <a:p>
            <a:pPr marL="538595" indent="-379845">
              <a:buClr>
                <a:srgbClr val="000000"/>
              </a:buClr>
              <a:buSzPts val="1400"/>
              <a:buFont typeface="Arial"/>
              <a:buChar char="●"/>
            </a:pPr>
            <a:r>
              <a:t>硬件解码：是将原来全部交由CPU来处理的视频数据的部分交由GPU来做。</a:t>
            </a:r>
          </a:p>
          <a:p>
            <a:pPr marL="538595" indent="-379845">
              <a:buClr>
                <a:srgbClr val="000000"/>
              </a:buClr>
              <a:buSzPts val="1400"/>
              <a:buFont typeface="Arial"/>
              <a:buChar char="●"/>
            </a:pPr>
          </a:p>
          <a:p>
            <a:pPr marL="538595" indent="-379845">
              <a:buClr>
                <a:srgbClr val="000000"/>
              </a:buClr>
              <a:buSzPts val="1400"/>
              <a:buFont typeface="Arial"/>
              <a:buChar char="●"/>
            </a:pPr>
            <a:r>
              <a:t>优缺点</a:t>
            </a:r>
          </a:p>
          <a:p>
            <a:pPr marL="538595" indent="-379845">
              <a:buClr>
                <a:srgbClr val="000000"/>
              </a:buClr>
              <a:buSzPts val="1400"/>
              <a:buFont typeface="Arial"/>
              <a:buChar char="●"/>
            </a:pPr>
            <a:r>
              <a:t>硬解码效率非常高，这样不但能够减轻CPU的负担，还有着低功耗，发热少等特点。但是，由于硬解码起步比较晚，软件和驱动对他的支持度很低，往往会出现兼容性不好的问题。此外，硬解码的滤镜、字幕、画质方面都做的不够理想。</a:t>
            </a:r>
          </a:p>
          <a:p>
            <a:pPr marL="538595" indent="-379845">
              <a:buClr>
                <a:srgbClr val="000000"/>
              </a:buClr>
              <a:buSzPts val="1400"/>
              <a:buFont typeface="Arial"/>
              <a:buChar char="●"/>
            </a:pPr>
          </a:p>
          <a:p>
            <a:pPr marL="538595" indent="-379845">
              <a:buClr>
                <a:srgbClr val="000000"/>
              </a:buClr>
              <a:buSzPts val="1400"/>
              <a:buFont typeface="Arial"/>
              <a:buChar char="●"/>
            </a:pPr>
            <a:r>
              <a:t>软解码需要对大量的视频信息进行运算，所以对CPU处理性能的要求非常高。巨大的运算量就会造成转换效率低，发热量高等问题。不过，软解码不需要过多的硬件支持，兼容性非常高。而且软解码拥有丰富的滤镜，字幕，画面处理优化等效果，只有你CPU够强悍，就能够实现更加出色的画面效果。</a:t>
            </a:r>
          </a:p>
          <a:p>
            <a:pPr marL="538595" indent="-379845">
              <a:buClr>
                <a:srgbClr val="000000"/>
              </a:buClr>
              <a:buSzPts val="1400"/>
              <a:buFont typeface="Arial"/>
              <a:buChar char="●"/>
            </a:pPr>
            <a:r>
              <a:t>硬解码：MediaPlayer，android自带的MediaCodec接口，</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回顾一下第一节课的内容，Android应用运行在互相隔离的沙盒中，当它需要使用沙盒未提供的功能时，需要申请权限比如读写sd卡、访问网络、访问其它应用的数据、读写联系人、调用摄像头等。</a:t>
            </a:r>
          </a:p>
          <a:p>
            <a:pPr/>
            <a:r>
              <a:t>危险权限：读写联系人、访问地理位置、录音、使用摄像头、访问sd卡等。</a:t>
            </a:r>
          </a:p>
          <a:p>
            <a:pPr/>
            <a:r>
              <a:t>普通权限：访问网络连接、连接wifi、清除app缓存等</a:t>
            </a:r>
          </a:p>
          <a:p>
            <a:pPr/>
            <a:r>
              <a:t>shouldShowRequestPermissionRationale()。如果用户之前已拒绝该请求，该方法将返回 true；如果用户已拒绝某项权限并且选中权限请求对话框中的不再询问选项，或者如果设备政策禁止该权限，该方法将返回 false。</a:t>
            </a:r>
          </a:p>
          <a:p>
            <a:pPr/>
            <a:r>
              <a:t>如果用户选择「不再提示」，怎么办？</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pic>
        <p:nvPicPr>
          <p:cNvPr id="15"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16"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17"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18" name="标题文本"/>
          <p:cNvSpPr txBox="1"/>
          <p:nvPr>
            <p:ph type="title"/>
          </p:nvPr>
        </p:nvSpPr>
        <p:spPr>
          <a:xfrm>
            <a:off x="311708" y="744574"/>
            <a:ext cx="8520601" cy="2052601"/>
          </a:xfrm>
          <a:prstGeom prst="rect">
            <a:avLst/>
          </a:prstGeom>
        </p:spPr>
        <p:txBody>
          <a:bodyPr anchor="b"/>
          <a:lstStyle>
            <a:lvl1pPr algn="ctr">
              <a:defRPr sz="5200"/>
            </a:lvl1pPr>
          </a:lstStyle>
          <a:p>
            <a:pPr/>
            <a:r>
              <a:t>标题文本</a:t>
            </a:r>
          </a:p>
        </p:txBody>
      </p:sp>
      <p:sp>
        <p:nvSpPr>
          <p:cNvPr id="19" name="正文级别 1…"/>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正文级别 1</a:t>
            </a:r>
          </a:p>
          <a:p>
            <a:pPr lvl="1"/>
            <a:r>
              <a:t>正文级别 2</a:t>
            </a:r>
          </a:p>
          <a:p>
            <a:pPr lvl="2"/>
            <a:r>
              <a:t>正文级别 3</a:t>
            </a:r>
          </a:p>
          <a:p>
            <a:pPr lvl="3"/>
            <a:r>
              <a:t>正文级别 4</a:t>
            </a:r>
          </a:p>
          <a:p>
            <a:pPr lvl="4"/>
            <a:r>
              <a:t>正文级别 5</a:t>
            </a:r>
          </a:p>
        </p:txBody>
      </p:sp>
      <p:sp>
        <p:nvSpPr>
          <p:cNvPr id="2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spTree>
      <p:nvGrpSpPr>
        <p:cNvPr id="1" name=""/>
        <p:cNvGrpSpPr/>
        <p:nvPr/>
      </p:nvGrpSpPr>
      <p:grpSpPr>
        <a:xfrm>
          <a:off x="0" y="0"/>
          <a:ext cx="0" cy="0"/>
          <a:chOff x="0" y="0"/>
          <a:chExt cx="0" cy="0"/>
        </a:xfrm>
      </p:grpSpPr>
      <p:pic>
        <p:nvPicPr>
          <p:cNvPr id="121"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122"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123"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124"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125" name="正文级别 1…"/>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正文级别 1</a:t>
            </a:r>
          </a:p>
          <a:p>
            <a:pPr lvl="1"/>
            <a:r>
              <a:t>正文级别 2</a:t>
            </a:r>
          </a:p>
          <a:p>
            <a:pPr lvl="2"/>
            <a:r>
              <a:t>正文级别 3</a:t>
            </a:r>
          </a:p>
          <a:p>
            <a:pPr lvl="3"/>
            <a:r>
              <a:t>正文级别 4</a:t>
            </a:r>
          </a:p>
          <a:p>
            <a:pPr lvl="4"/>
            <a:r>
              <a:t>正文级别 5</a:t>
            </a:r>
          </a:p>
        </p:txBody>
      </p:sp>
      <p:sp>
        <p:nvSpPr>
          <p:cNvPr id="12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33"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134"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135"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13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
    <p:spTree>
      <p:nvGrpSpPr>
        <p:cNvPr id="1" name=""/>
        <p:cNvGrpSpPr/>
        <p:nvPr/>
      </p:nvGrpSpPr>
      <p:grpSpPr>
        <a:xfrm>
          <a:off x="0" y="0"/>
          <a:ext cx="0" cy="0"/>
          <a:chOff x="0" y="0"/>
          <a:chExt cx="0" cy="0"/>
        </a:xfrm>
      </p:grpSpPr>
      <p:pic>
        <p:nvPicPr>
          <p:cNvPr id="143"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144"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145"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146" name="标题文本"/>
          <p:cNvSpPr txBox="1"/>
          <p:nvPr>
            <p:ph type="title"/>
          </p:nvPr>
        </p:nvSpPr>
        <p:spPr>
          <a:xfrm>
            <a:off x="666750" y="862012"/>
            <a:ext cx="7810500" cy="1743001"/>
          </a:xfrm>
          <a:prstGeom prst="rect">
            <a:avLst/>
          </a:prstGeom>
        </p:spPr>
        <p:txBody>
          <a:bodyPr lIns="19050" tIns="19050" rIns="19050" bIns="19050" anchor="b"/>
          <a:lstStyle>
            <a:lvl1pPr algn="ctr">
              <a:defRPr b="0" sz="4200">
                <a:solidFill>
                  <a:srgbClr val="000000"/>
                </a:solidFill>
                <a:latin typeface="Helvetica Neue"/>
                <a:ea typeface="Helvetica Neue"/>
                <a:cs typeface="Helvetica Neue"/>
                <a:sym typeface="Helvetica Neue"/>
              </a:defRPr>
            </a:lvl1pPr>
          </a:lstStyle>
          <a:p>
            <a:pPr/>
            <a:r>
              <a:t>标题文本</a:t>
            </a:r>
          </a:p>
        </p:txBody>
      </p:sp>
      <p:sp>
        <p:nvSpPr>
          <p:cNvPr id="147" name="正文级别 1…"/>
          <p:cNvSpPr txBox="1"/>
          <p:nvPr>
            <p:ph type="body" sz="quarter" idx="1"/>
          </p:nvPr>
        </p:nvSpPr>
        <p:spPr>
          <a:xfrm>
            <a:off x="666750" y="2652713"/>
            <a:ext cx="7810500" cy="595201"/>
          </a:xfrm>
          <a:prstGeom prst="rect">
            <a:avLst/>
          </a:prstGeom>
        </p:spPr>
        <p:txBody>
          <a:bodyPr lIns="19050" tIns="19050" rIns="19050" bIns="19050"/>
          <a:lstStyle>
            <a:lvl1pPr marL="228600" indent="0" algn="ctr">
              <a:lnSpc>
                <a:spcPct val="100000"/>
              </a:lnSpc>
              <a:buClrTx/>
              <a:buSzTx/>
              <a:buFontTx/>
              <a:buNone/>
              <a:defRPr sz="2000">
                <a:solidFill>
                  <a:srgbClr val="000000"/>
                </a:solidFill>
                <a:latin typeface="Helvetica Neue"/>
                <a:ea typeface="Helvetica Neue"/>
                <a:cs typeface="Helvetica Neue"/>
                <a:sym typeface="Helvetica Neue"/>
              </a:defRPr>
            </a:lvl1pPr>
            <a:lvl2pPr marL="228600" indent="457200" algn="ctr">
              <a:lnSpc>
                <a:spcPct val="100000"/>
              </a:lnSpc>
              <a:buClrTx/>
              <a:buSzTx/>
              <a:buFontTx/>
              <a:buNone/>
              <a:defRPr sz="2000">
                <a:solidFill>
                  <a:srgbClr val="000000"/>
                </a:solidFill>
                <a:latin typeface="Helvetica Neue"/>
                <a:ea typeface="Helvetica Neue"/>
                <a:cs typeface="Helvetica Neue"/>
                <a:sym typeface="Helvetica Neue"/>
              </a:defRPr>
            </a:lvl2pPr>
            <a:lvl3pPr marL="228600" indent="914400" algn="ctr">
              <a:lnSpc>
                <a:spcPct val="100000"/>
              </a:lnSpc>
              <a:buClrTx/>
              <a:buSzTx/>
              <a:buFontTx/>
              <a:buNone/>
              <a:defRPr sz="2000">
                <a:solidFill>
                  <a:srgbClr val="000000"/>
                </a:solidFill>
                <a:latin typeface="Helvetica Neue"/>
                <a:ea typeface="Helvetica Neue"/>
                <a:cs typeface="Helvetica Neue"/>
                <a:sym typeface="Helvetica Neue"/>
              </a:defRPr>
            </a:lvl3pPr>
            <a:lvl4pPr marL="228600" indent="1371600" algn="ctr">
              <a:lnSpc>
                <a:spcPct val="100000"/>
              </a:lnSpc>
              <a:buClrTx/>
              <a:buSzTx/>
              <a:buFontTx/>
              <a:buNone/>
              <a:defRPr sz="2000">
                <a:solidFill>
                  <a:srgbClr val="000000"/>
                </a:solidFill>
                <a:latin typeface="Helvetica Neue"/>
                <a:ea typeface="Helvetica Neue"/>
                <a:cs typeface="Helvetica Neue"/>
                <a:sym typeface="Helvetica Neue"/>
              </a:defRPr>
            </a:lvl4pPr>
            <a:lvl5pPr marL="228600" indent="1828800" algn="ctr">
              <a:lnSpc>
                <a:spcPct val="100000"/>
              </a:lnSpc>
              <a:buClrTx/>
              <a:buSzTx/>
              <a:buFontTx/>
              <a:buNone/>
              <a:defRPr sz="2000">
                <a:solidFill>
                  <a:srgbClr val="000000"/>
                </a:solidFill>
                <a:latin typeface="Helvetica Neue"/>
                <a:ea typeface="Helvetica Neue"/>
                <a:cs typeface="Helvetica Neue"/>
                <a:sym typeface="Helvetica Neue"/>
              </a:defRPr>
            </a:lvl5pPr>
          </a:lstStyle>
          <a:p>
            <a:pPr/>
            <a:r>
              <a:t>正文级别 1</a:t>
            </a:r>
          </a:p>
          <a:p>
            <a:pPr lvl="1"/>
            <a:r>
              <a:t>正文级别 2</a:t>
            </a:r>
          </a:p>
          <a:p>
            <a:pPr lvl="2"/>
            <a:r>
              <a:t>正文级别 3</a:t>
            </a:r>
          </a:p>
          <a:p>
            <a:pPr lvl="3"/>
            <a:r>
              <a:t>正文级别 4</a:t>
            </a:r>
          </a:p>
          <a:p>
            <a:pPr lvl="4"/>
            <a:r>
              <a:t>正文级别 5</a:t>
            </a:r>
          </a:p>
        </p:txBody>
      </p:sp>
      <p:pic>
        <p:nvPicPr>
          <p:cNvPr id="148" name="Google Shape;60;p13" descr="Google Shape;60;p13"/>
          <p:cNvPicPr>
            <a:picLocks noChangeAspect="1"/>
          </p:cNvPicPr>
          <p:nvPr/>
        </p:nvPicPr>
        <p:blipFill>
          <a:blip r:embed="rId2">
            <a:extLst/>
          </a:blip>
          <a:srcRect l="73004" t="87953" r="0" b="1569"/>
          <a:stretch>
            <a:fillRect/>
          </a:stretch>
        </p:blipFill>
        <p:spPr>
          <a:xfrm>
            <a:off x="7900826" y="4867685"/>
            <a:ext cx="1136385" cy="248274"/>
          </a:xfrm>
          <a:prstGeom prst="rect">
            <a:avLst/>
          </a:prstGeom>
          <a:ln w="12700">
            <a:miter lim="400000"/>
          </a:ln>
        </p:spPr>
      </p:pic>
      <p:sp>
        <p:nvSpPr>
          <p:cNvPr id="149" name="幻灯片编号"/>
          <p:cNvSpPr txBox="1"/>
          <p:nvPr>
            <p:ph type="sldNum" sz="quarter" idx="2"/>
          </p:nvPr>
        </p:nvSpPr>
        <p:spPr>
          <a:xfrm>
            <a:off x="4480736" y="4905375"/>
            <a:ext cx="177902" cy="174485"/>
          </a:xfrm>
          <a:prstGeom prst="rect">
            <a:avLst/>
          </a:prstGeom>
        </p:spPr>
        <p:txBody>
          <a:bodyPr lIns="19050" tIns="19050" rIns="19050" bIns="19050" anchor="t"/>
          <a:lstStyle>
            <a:lvl1pPr algn="ctr">
              <a:defRPr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pic>
        <p:nvPicPr>
          <p:cNvPr id="27"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28"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29"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30" name="标题文本"/>
          <p:cNvSpPr txBox="1"/>
          <p:nvPr>
            <p:ph type="title"/>
          </p:nvPr>
        </p:nvSpPr>
        <p:spPr>
          <a:xfrm>
            <a:off x="311699" y="2150849"/>
            <a:ext cx="8520602" cy="841801"/>
          </a:xfrm>
          <a:prstGeom prst="rect">
            <a:avLst/>
          </a:prstGeom>
        </p:spPr>
        <p:txBody>
          <a:bodyPr anchor="ctr"/>
          <a:lstStyle>
            <a:lvl1pPr algn="ctr">
              <a:defRPr sz="3600"/>
            </a:lvl1p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8" name="标题文本"/>
          <p:cNvSpPr txBox="1"/>
          <p:nvPr>
            <p:ph type="title"/>
          </p:nvPr>
        </p:nvSpPr>
        <p:spPr>
          <a:prstGeom prst="rect">
            <a:avLst/>
          </a:prstGeom>
        </p:spPr>
        <p:txBody>
          <a:bodyPr/>
          <a:lstStyle/>
          <a:p>
            <a:pPr/>
            <a:r>
              <a:t>标题文本</a:t>
            </a:r>
          </a:p>
        </p:txBody>
      </p:sp>
      <p:sp>
        <p:nvSpPr>
          <p:cNvPr id="39"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4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spTree>
      <p:nvGrpSpPr>
        <p:cNvPr id="1" name=""/>
        <p:cNvGrpSpPr/>
        <p:nvPr/>
      </p:nvGrpSpPr>
      <p:grpSpPr>
        <a:xfrm>
          <a:off x="0" y="0"/>
          <a:ext cx="0" cy="0"/>
          <a:chOff x="0" y="0"/>
          <a:chExt cx="0" cy="0"/>
        </a:xfrm>
      </p:grpSpPr>
      <p:pic>
        <p:nvPicPr>
          <p:cNvPr id="47"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48"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49"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50" name="标题文本"/>
          <p:cNvSpPr txBox="1"/>
          <p:nvPr>
            <p:ph type="title"/>
          </p:nvPr>
        </p:nvSpPr>
        <p:spPr>
          <a:prstGeom prst="rect">
            <a:avLst/>
          </a:prstGeom>
        </p:spPr>
        <p:txBody>
          <a:bodyPr/>
          <a:lstStyle/>
          <a:p>
            <a:pPr/>
            <a:r>
              <a:t>标题文本</a:t>
            </a:r>
          </a:p>
        </p:txBody>
      </p:sp>
      <p:sp>
        <p:nvSpPr>
          <p:cNvPr id="51" name="正文级别 1…"/>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正文级别 1</a:t>
            </a:r>
          </a:p>
          <a:p>
            <a:pPr lvl="1"/>
            <a:r>
              <a:t>正文级别 2</a:t>
            </a:r>
          </a:p>
          <a:p>
            <a:pPr lvl="2"/>
            <a:r>
              <a:t>正文级别 3</a:t>
            </a:r>
          </a:p>
          <a:p>
            <a:pPr lvl="3"/>
            <a:r>
              <a:t>正文级别 4</a:t>
            </a:r>
          </a:p>
          <a:p>
            <a:pPr lvl="4"/>
            <a:r>
              <a:t>正文级别 5</a:t>
            </a:r>
          </a:p>
        </p:txBody>
      </p:sp>
      <p:sp>
        <p:nvSpPr>
          <p:cNvPr id="52" name="Google Shape;27;p5"/>
          <p:cNvSpPr txBox="1"/>
          <p:nvPr>
            <p:ph type="body" sz="half" idx="21"/>
          </p:nvPr>
        </p:nvSpPr>
        <p:spPr>
          <a:xfrm>
            <a:off x="4832399" y="1152475"/>
            <a:ext cx="3999902" cy="3416400"/>
          </a:xfrm>
          <a:prstGeom prst="rect">
            <a:avLst/>
          </a:prstGeom>
        </p:spPr>
        <p:txBody>
          <a:bodyPr/>
          <a:lstStyle/>
          <a:p>
            <a:pPr indent="-317500">
              <a:buSzPts val="1400"/>
              <a:defRPr sz="1400"/>
            </a:pPr>
          </a:p>
        </p:txBody>
      </p:sp>
      <p:pic>
        <p:nvPicPr>
          <p:cNvPr id="53" name="Google Shape;29;p5" descr="Google Shape;29;p5"/>
          <p:cNvPicPr>
            <a:picLocks noChangeAspect="1"/>
          </p:cNvPicPr>
          <p:nvPr/>
        </p:nvPicPr>
        <p:blipFill>
          <a:blip r:embed="rId2">
            <a:extLst/>
          </a:blip>
          <a:srcRect l="0" t="5150" r="95845" b="77239"/>
          <a:stretch>
            <a:fillRect/>
          </a:stretch>
        </p:blipFill>
        <p:spPr>
          <a:xfrm>
            <a:off x="-9896" y="0"/>
            <a:ext cx="379573" cy="905775"/>
          </a:xfrm>
          <a:prstGeom prst="rect">
            <a:avLst/>
          </a:prstGeom>
          <a:ln w="12700">
            <a:miter lim="400000"/>
          </a:ln>
        </p:spPr>
      </p:pic>
      <p:sp>
        <p:nvSpPr>
          <p:cNvPr id="5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pic>
        <p:nvPicPr>
          <p:cNvPr id="61"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62"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63"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64" name="标题文本"/>
          <p:cNvSpPr txBox="1"/>
          <p:nvPr>
            <p:ph type="title"/>
          </p:nvPr>
        </p:nvSpPr>
        <p:spPr>
          <a:prstGeom prst="rect">
            <a:avLst/>
          </a:prstGeom>
        </p:spPr>
        <p:txBody>
          <a:bodyPr/>
          <a:lstStyle/>
          <a:p>
            <a:pPr/>
            <a:r>
              <a:t>标题文本</a:t>
            </a:r>
          </a:p>
        </p:txBody>
      </p:sp>
      <p:pic>
        <p:nvPicPr>
          <p:cNvPr id="65" name="Google Shape;33;p6" descr="Google Shape;33;p6"/>
          <p:cNvPicPr>
            <a:picLocks noChangeAspect="1"/>
          </p:cNvPicPr>
          <p:nvPr/>
        </p:nvPicPr>
        <p:blipFill>
          <a:blip r:embed="rId2">
            <a:extLst/>
          </a:blip>
          <a:srcRect l="0" t="5150" r="95845" b="77239"/>
          <a:stretch>
            <a:fillRect/>
          </a:stretch>
        </p:blipFill>
        <p:spPr>
          <a:xfrm>
            <a:off x="-9896" y="0"/>
            <a:ext cx="379573" cy="905775"/>
          </a:xfrm>
          <a:prstGeom prst="rect">
            <a:avLst/>
          </a:prstGeom>
          <a:ln w="12700">
            <a:miter lim="400000"/>
          </a:ln>
        </p:spPr>
      </p:pic>
      <p:sp>
        <p:nvSpPr>
          <p:cNvPr id="6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spTree>
      <p:nvGrpSpPr>
        <p:cNvPr id="1" name=""/>
        <p:cNvGrpSpPr/>
        <p:nvPr/>
      </p:nvGrpSpPr>
      <p:grpSpPr>
        <a:xfrm>
          <a:off x="0" y="0"/>
          <a:ext cx="0" cy="0"/>
          <a:chOff x="0" y="0"/>
          <a:chExt cx="0" cy="0"/>
        </a:xfrm>
      </p:grpSpPr>
      <p:pic>
        <p:nvPicPr>
          <p:cNvPr id="73"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74"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75"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76" name="标题文本"/>
          <p:cNvSpPr txBox="1"/>
          <p:nvPr>
            <p:ph type="title"/>
          </p:nvPr>
        </p:nvSpPr>
        <p:spPr>
          <a:xfrm>
            <a:off x="311699" y="555600"/>
            <a:ext cx="2808001" cy="755700"/>
          </a:xfrm>
          <a:prstGeom prst="rect">
            <a:avLst/>
          </a:prstGeom>
        </p:spPr>
        <p:txBody>
          <a:bodyPr anchor="b"/>
          <a:lstStyle/>
          <a:p>
            <a:pPr/>
            <a:r>
              <a:t>标题文本</a:t>
            </a:r>
          </a:p>
        </p:txBody>
      </p:sp>
      <p:sp>
        <p:nvSpPr>
          <p:cNvPr id="77" name="正文级别 1…"/>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正文级别 1</a:t>
            </a:r>
          </a:p>
          <a:p>
            <a:pPr lvl="1"/>
            <a:r>
              <a:t>正文级别 2</a:t>
            </a:r>
          </a:p>
          <a:p>
            <a:pPr lvl="2"/>
            <a:r>
              <a:t>正文级别 3</a:t>
            </a:r>
          </a:p>
          <a:p>
            <a:pPr lvl="3"/>
            <a:r>
              <a:t>正文级别 4</a:t>
            </a:r>
          </a:p>
          <a:p>
            <a:pPr lvl="4"/>
            <a:r>
              <a:t>正文级别 5</a:t>
            </a:r>
          </a:p>
        </p:txBody>
      </p:sp>
      <p:sp>
        <p:nvSpPr>
          <p:cNvPr id="7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_POINT">
    <p:spTree>
      <p:nvGrpSpPr>
        <p:cNvPr id="1" name=""/>
        <p:cNvGrpSpPr/>
        <p:nvPr/>
      </p:nvGrpSpPr>
      <p:grpSpPr>
        <a:xfrm>
          <a:off x="0" y="0"/>
          <a:ext cx="0" cy="0"/>
          <a:chOff x="0" y="0"/>
          <a:chExt cx="0" cy="0"/>
        </a:xfrm>
      </p:grpSpPr>
      <p:pic>
        <p:nvPicPr>
          <p:cNvPr id="85"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86"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87"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88" name="标题文本"/>
          <p:cNvSpPr txBox="1"/>
          <p:nvPr>
            <p:ph type="title"/>
          </p:nvPr>
        </p:nvSpPr>
        <p:spPr>
          <a:xfrm>
            <a:off x="490250" y="450149"/>
            <a:ext cx="6367801" cy="4090801"/>
          </a:xfrm>
          <a:prstGeom prst="rect">
            <a:avLst/>
          </a:prstGeom>
        </p:spPr>
        <p:txBody>
          <a:bodyPr anchor="ctr"/>
          <a:lstStyle>
            <a:lvl1pPr>
              <a:defRPr sz="4800"/>
            </a:lvl1pPr>
          </a:lstStyle>
          <a:p>
            <a:pPr/>
            <a:r>
              <a:t>标题文本</a:t>
            </a:r>
          </a:p>
        </p:txBody>
      </p:sp>
      <p:sp>
        <p:nvSpPr>
          <p:cNvPr id="8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TITLE_AND_DESCRIPTION">
    <p:spTree>
      <p:nvGrpSpPr>
        <p:cNvPr id="1" name=""/>
        <p:cNvGrpSpPr/>
        <p:nvPr/>
      </p:nvGrpSpPr>
      <p:grpSpPr>
        <a:xfrm>
          <a:off x="0" y="0"/>
          <a:ext cx="0" cy="0"/>
          <a:chOff x="0" y="0"/>
          <a:chExt cx="0" cy="0"/>
        </a:xfrm>
      </p:grpSpPr>
      <p:pic>
        <p:nvPicPr>
          <p:cNvPr id="96"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97"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98"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99" name="Google Shape;42;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100" name="标题文本"/>
          <p:cNvSpPr txBox="1"/>
          <p:nvPr>
            <p:ph type="title"/>
          </p:nvPr>
        </p:nvSpPr>
        <p:spPr>
          <a:xfrm>
            <a:off x="265500" y="1233175"/>
            <a:ext cx="4045200" cy="1482301"/>
          </a:xfrm>
          <a:prstGeom prst="rect">
            <a:avLst/>
          </a:prstGeom>
        </p:spPr>
        <p:txBody>
          <a:bodyPr anchor="b"/>
          <a:lstStyle>
            <a:lvl1pPr algn="ctr">
              <a:defRPr sz="4200"/>
            </a:lvl1pPr>
          </a:lstStyle>
          <a:p>
            <a:pPr/>
            <a:r>
              <a:t>标题文本</a:t>
            </a:r>
          </a:p>
        </p:txBody>
      </p:sp>
      <p:sp>
        <p:nvSpPr>
          <p:cNvPr id="101" name="正文级别 1…"/>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正文级别 1</a:t>
            </a:r>
          </a:p>
          <a:p>
            <a:pPr lvl="1"/>
            <a:r>
              <a:t>正文级别 2</a:t>
            </a:r>
          </a:p>
          <a:p>
            <a:pPr lvl="2"/>
            <a:r>
              <a:t>正文级别 3</a:t>
            </a:r>
          </a:p>
          <a:p>
            <a:pPr lvl="3"/>
            <a:r>
              <a:t>正文级别 4</a:t>
            </a:r>
          </a:p>
          <a:p>
            <a:pPr lvl="4"/>
            <a:r>
              <a:t>正文级别 5</a:t>
            </a:r>
          </a:p>
        </p:txBody>
      </p:sp>
      <p:sp>
        <p:nvSpPr>
          <p:cNvPr id="102" name="Google Shape;45;p9"/>
          <p:cNvSpPr txBox="1"/>
          <p:nvPr>
            <p:ph type="body" sz="half" idx="21"/>
          </p:nvPr>
        </p:nvSpPr>
        <p:spPr>
          <a:xfrm>
            <a:off x="4939500" y="724074"/>
            <a:ext cx="3837000" cy="3695102"/>
          </a:xfrm>
          <a:prstGeom prst="rect">
            <a:avLst/>
          </a:prstGeom>
        </p:spPr>
        <p:txBody>
          <a:bodyPr anchor="ct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pic>
        <p:nvPicPr>
          <p:cNvPr id="110"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111"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112"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113" name="正文级别 1…"/>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正文级别 1</a:t>
            </a:r>
          </a:p>
          <a:p>
            <a:pPr lvl="1"/>
            <a:r>
              <a:t>正文级别 2</a:t>
            </a:r>
          </a:p>
          <a:p>
            <a:pPr lvl="2"/>
            <a:r>
              <a:t>正文级别 3</a:t>
            </a:r>
          </a:p>
          <a:p>
            <a:pPr lvl="3"/>
            <a:r>
              <a:t>正文级别 4</a:t>
            </a:r>
          </a:p>
          <a:p>
            <a:pPr lvl="4"/>
            <a:r>
              <a:t>正文级别 5</a:t>
            </a:r>
          </a:p>
        </p:txBody>
      </p:sp>
      <p:sp>
        <p:nvSpPr>
          <p:cNvPr id="1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Google Shape;9;p1" descr="Google Shape;9;p1"/>
          <p:cNvPicPr>
            <a:picLocks noChangeAspect="1"/>
          </p:cNvPicPr>
          <p:nvPr/>
        </p:nvPicPr>
        <p:blipFill>
          <a:blip r:embed="rId2">
            <a:extLst/>
          </a:blip>
          <a:srcRect l="0" t="5150" r="95845" b="77239"/>
          <a:stretch>
            <a:fillRect/>
          </a:stretch>
        </p:blipFill>
        <p:spPr>
          <a:xfrm>
            <a:off x="-1371" y="13"/>
            <a:ext cx="379573" cy="905774"/>
          </a:xfrm>
          <a:prstGeom prst="rect">
            <a:avLst/>
          </a:prstGeom>
          <a:ln w="12700">
            <a:miter lim="400000"/>
          </a:ln>
        </p:spPr>
      </p:pic>
      <p:pic>
        <p:nvPicPr>
          <p:cNvPr id="3" name="Google Shape;10;p1" descr="Google Shape;10;p1"/>
          <p:cNvPicPr>
            <a:picLocks noChangeAspect="1"/>
          </p:cNvPicPr>
          <p:nvPr/>
        </p:nvPicPr>
        <p:blipFill>
          <a:blip r:embed="rId2">
            <a:extLst/>
          </a:blip>
          <a:srcRect l="73004" t="87953" r="2381" b="1569"/>
          <a:stretch>
            <a:fillRect/>
          </a:stretch>
        </p:blipFill>
        <p:spPr>
          <a:xfrm>
            <a:off x="7912499" y="4846137"/>
            <a:ext cx="1036079" cy="248274"/>
          </a:xfrm>
          <a:prstGeom prst="rect">
            <a:avLst/>
          </a:prstGeom>
          <a:ln w="12700">
            <a:miter lim="400000"/>
          </a:ln>
        </p:spPr>
      </p:pic>
      <p:pic>
        <p:nvPicPr>
          <p:cNvPr id="4" name="Google Shape;11;p1" descr="Google Shape;11;p1"/>
          <p:cNvPicPr>
            <a:picLocks noChangeAspect="1"/>
          </p:cNvPicPr>
          <p:nvPr/>
        </p:nvPicPr>
        <p:blipFill>
          <a:blip r:embed="rId3">
            <a:extLst/>
          </a:blip>
          <a:stretch>
            <a:fillRect/>
          </a:stretch>
        </p:blipFill>
        <p:spPr>
          <a:xfrm>
            <a:off x="7735313" y="4721400"/>
            <a:ext cx="1408689" cy="422101"/>
          </a:xfrm>
          <a:prstGeom prst="rect">
            <a:avLst/>
          </a:prstGeom>
          <a:ln w="12700">
            <a:miter lim="400000"/>
          </a:ln>
        </p:spPr>
      </p:pic>
      <p:sp>
        <p:nvSpPr>
          <p:cNvPr id="5" name="标题文本"/>
          <p:cNvSpPr txBox="1"/>
          <p:nvPr>
            <p:ph type="title"/>
          </p:nvPr>
        </p:nvSpPr>
        <p:spPr>
          <a:xfrm>
            <a:off x="311699" y="166538"/>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标题文本</a:t>
            </a:r>
          </a:p>
        </p:txBody>
      </p:sp>
      <p:sp>
        <p:nvSpPr>
          <p:cNvPr id="6" name="正文级别 1…"/>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正文级别 1</a:t>
            </a:r>
          </a:p>
          <a:p>
            <a:pPr lvl="1"/>
            <a:r>
              <a:t>正文级别 2</a:t>
            </a:r>
          </a:p>
          <a:p>
            <a:pPr lvl="2"/>
            <a:r>
              <a:t>正文级别 3</a:t>
            </a:r>
          </a:p>
          <a:p>
            <a:pPr lvl="3"/>
            <a:r>
              <a:t>正文级别 4</a:t>
            </a:r>
          </a:p>
          <a:p>
            <a:pPr lvl="4"/>
            <a:r>
              <a:t>正文级别 5</a:t>
            </a:r>
          </a:p>
        </p:txBody>
      </p:sp>
      <p:pic>
        <p:nvPicPr>
          <p:cNvPr id="7" name="Google Shape;23;p4" descr="Google Shape;23;p4"/>
          <p:cNvPicPr>
            <a:picLocks noChangeAspect="1"/>
          </p:cNvPicPr>
          <p:nvPr/>
        </p:nvPicPr>
        <p:blipFill>
          <a:blip r:embed="rId2">
            <a:extLst/>
          </a:blip>
          <a:srcRect l="0" t="5150" r="95845" b="77239"/>
          <a:stretch>
            <a:fillRect/>
          </a:stretch>
        </p:blipFill>
        <p:spPr>
          <a:xfrm>
            <a:off x="20179" y="13"/>
            <a:ext cx="379573" cy="905774"/>
          </a:xfrm>
          <a:prstGeom prst="rect">
            <a:avLst/>
          </a:prstGeom>
          <a:ln w="12700">
            <a:miter lim="400000"/>
          </a:ln>
        </p:spPr>
      </p:pic>
      <p:sp>
        <p:nvSpPr>
          <p:cNvPr id="8" name="幻灯片编号"/>
          <p:cNvSpPr txBox="1"/>
          <p:nvPr>
            <p:ph type="sldNum" sz="quarter" idx="2"/>
          </p:nvPr>
        </p:nvSpPr>
        <p:spPr>
          <a:xfrm>
            <a:off x="8835447" y="4823354"/>
            <a:ext cx="308561" cy="293827"/>
          </a:xfrm>
          <a:prstGeom prst="rect">
            <a:avLst/>
          </a:prstGeom>
          <a:ln w="12700">
            <a:miter lim="400000"/>
          </a:ln>
        </p:spPr>
        <p:txBody>
          <a:bodyPr wrap="none" lIns="91424" tIns="91424" rIns="91424" bIns="91424" anchor="ctr">
            <a:spAutoFit/>
          </a:bodyPr>
          <a:lstStyle>
            <a:lvl1pPr algn="r">
              <a:defRPr sz="800">
                <a:solidFill>
                  <a:srgbClr val="B7B7B7"/>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666666"/>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666666"/>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666666"/>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666666"/>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666666"/>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666666"/>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666666"/>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666666"/>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1" baseline="0" cap="none" i="0" spc="0" strike="noStrike" sz="2400" u="none">
          <a:solidFill>
            <a:srgbClr val="666666"/>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8.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 Id="rId3" Type="http://schemas.openxmlformats.org/officeDocument/2006/relationships/image" Target="../media/image2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bilibili/ijkplayer" TargetMode="External"/><Relationship Id="rId4" Type="http://schemas.openxmlformats.org/officeDocument/2006/relationships/hyperlink" Target="https://github.com/google/ExoPlayer"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tif"/><Relationship Id="rId4" Type="http://schemas.openxmlformats.org/officeDocument/2006/relationships/image" Target="../media/image11.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Google Shape;65;p14" descr="Google Shape;65;p14"/>
          <p:cNvPicPr>
            <a:picLocks noChangeAspect="1"/>
          </p:cNvPicPr>
          <p:nvPr/>
        </p:nvPicPr>
        <p:blipFill>
          <a:blip r:embed="rId2">
            <a:extLst/>
          </a:blip>
          <a:stretch>
            <a:fillRect/>
          </a:stretch>
        </p:blipFill>
        <p:spPr>
          <a:xfrm>
            <a:off x="9" y="12700"/>
            <a:ext cx="9135882" cy="5143499"/>
          </a:xfrm>
          <a:prstGeom prst="rect">
            <a:avLst/>
          </a:prstGeom>
          <a:ln w="12700">
            <a:miter lim="400000"/>
          </a:ln>
        </p:spPr>
      </p:pic>
      <p:sp>
        <p:nvSpPr>
          <p:cNvPr id="159" name="Google Shape;66;p14"/>
          <p:cNvSpPr txBox="1"/>
          <p:nvPr/>
        </p:nvSpPr>
        <p:spPr>
          <a:xfrm>
            <a:off x="391725" y="2049899"/>
            <a:ext cx="5050200" cy="6731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defRPr b="1" sz="3600">
                <a:solidFill>
                  <a:srgbClr val="3A5BAE"/>
                </a:solidFill>
                <a:latin typeface="Helvetica Neue"/>
                <a:ea typeface="Helvetica Neue"/>
                <a:cs typeface="Helvetica Neue"/>
                <a:sym typeface="Helvetica Neue"/>
              </a:defRPr>
            </a:lvl1pPr>
          </a:lstStyle>
          <a:p>
            <a:pPr/>
            <a:r>
              <a:t>●● Android 多媒体基础</a:t>
            </a:r>
          </a:p>
        </p:txBody>
      </p:sp>
      <p:pic>
        <p:nvPicPr>
          <p:cNvPr id="160" name="Google Shape;68;p14" descr="Google Shape;68;p14"/>
          <p:cNvPicPr>
            <a:picLocks noChangeAspect="1"/>
          </p:cNvPicPr>
          <p:nvPr/>
        </p:nvPicPr>
        <p:blipFill>
          <a:blip r:embed="rId3">
            <a:extLst/>
          </a:blip>
          <a:stretch>
            <a:fillRect/>
          </a:stretch>
        </p:blipFill>
        <p:spPr>
          <a:xfrm>
            <a:off x="5774299" y="4133800"/>
            <a:ext cx="3369700" cy="1009700"/>
          </a:xfrm>
          <a:prstGeom prst="rect">
            <a:avLst/>
          </a:prstGeom>
          <a:ln w="12700">
            <a:miter lim="400000"/>
          </a:ln>
        </p:spPr>
      </p:pic>
      <p:sp>
        <p:nvSpPr>
          <p:cNvPr id="161" name="Google Shape;69;p14"/>
          <p:cNvSpPr txBox="1"/>
          <p:nvPr/>
        </p:nvSpPr>
        <p:spPr>
          <a:xfrm>
            <a:off x="479900" y="2955875"/>
            <a:ext cx="4655401" cy="5130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900">
                <a:solidFill>
                  <a:srgbClr val="59C4D0"/>
                </a:solidFill>
                <a:latin typeface="Helvetica Neue"/>
                <a:ea typeface="Helvetica Neue"/>
                <a:cs typeface="Helvetica Neue"/>
                <a:sym typeface="Helvetica Neue"/>
              </a:defRPr>
            </a:lvl1pPr>
          </a:lstStyle>
          <a:p>
            <a:pPr/>
            <a:r>
              <a:t>●● 周浩阳 - 字节跳动 Android工程师</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Google Shape;140;p23"/>
          <p:cNvSpPr txBox="1"/>
          <p:nvPr>
            <p:ph type="title"/>
          </p:nvPr>
        </p:nvSpPr>
        <p:spPr>
          <a:xfrm>
            <a:off x="311699" y="166537"/>
            <a:ext cx="8520602" cy="572702"/>
          </a:xfrm>
          <a:prstGeom prst="rect">
            <a:avLst/>
          </a:prstGeom>
        </p:spPr>
        <p:txBody>
          <a:bodyPr/>
          <a:lstStyle>
            <a:lvl1pPr>
              <a:defRPr>
                <a:solidFill>
                  <a:srgbClr val="3A5BAE"/>
                </a:solidFill>
              </a:defRPr>
            </a:lvl1pPr>
          </a:lstStyle>
          <a:p>
            <a:pPr/>
            <a:r>
              <a:t>Nine Patch</a:t>
            </a:r>
          </a:p>
        </p:txBody>
      </p:sp>
      <p:sp>
        <p:nvSpPr>
          <p:cNvPr id="208" name="Google Shape;141;p23"/>
          <p:cNvSpPr txBox="1"/>
          <p:nvPr/>
        </p:nvSpPr>
        <p:spPr>
          <a:xfrm>
            <a:off x="332594" y="715765"/>
            <a:ext cx="7792979" cy="2125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nSpc>
                <a:spcPct val="115000"/>
              </a:lnSpc>
              <a:spcBef>
                <a:spcPts val="2400"/>
              </a:spcBef>
              <a:defRPr>
                <a:solidFill>
                  <a:srgbClr val="53585F"/>
                </a:solidFill>
              </a:defRPr>
            </a:pPr>
            <a:r>
              <a:t>制作气泡</a:t>
            </a:r>
            <a:r>
              <a:rPr>
                <a:latin typeface="SimHei"/>
                <a:ea typeface="SimHei"/>
                <a:cs typeface="SimHei"/>
                <a:sym typeface="SimHei"/>
              </a:rPr>
              <a:t>图</a:t>
            </a:r>
            <a:endParaRPr>
              <a:latin typeface="SimHei"/>
              <a:ea typeface="SimHei"/>
              <a:cs typeface="SimHei"/>
              <a:sym typeface="SimHei"/>
            </a:endParaRPr>
          </a:p>
          <a:p>
            <a:pPr defTabSz="457200">
              <a:lnSpc>
                <a:spcPts val="2800"/>
              </a:lnSpc>
              <a:spcBef>
                <a:spcPts val="1200"/>
              </a:spcBef>
              <a:defRPr sz="1200"/>
            </a:pPr>
            <a:endParaRPr>
              <a:solidFill>
                <a:srgbClr val="53585F"/>
              </a:solidFill>
              <a:latin typeface="SimHei"/>
              <a:ea typeface="SimHei"/>
              <a:cs typeface="SimHei"/>
              <a:sym typeface="SimHei"/>
            </a:endParaRPr>
          </a:p>
          <a:p>
            <a:pPr defTabSz="457200">
              <a:lnSpc>
                <a:spcPts val="2800"/>
              </a:lnSpc>
              <a:spcBef>
                <a:spcPts val="1200"/>
              </a:spcBef>
              <a:defRPr sz="1200"/>
            </a:pPr>
            <a:r>
              <a:t>顶部：在水平拉伸的时候，保持其他位置不动，只在这个点的区域做无限的延伸（拷贝）</a:t>
            </a:r>
          </a:p>
          <a:p>
            <a:pPr defTabSz="457200">
              <a:lnSpc>
                <a:spcPts val="2800"/>
              </a:lnSpc>
              <a:spcBef>
                <a:spcPts val="1200"/>
              </a:spcBef>
              <a:defRPr sz="1200"/>
            </a:pPr>
            <a:r>
              <a:t>左边：在竖直拉伸的时候，保持其他位置不动，只在这个点的区域做无限的延伸（拷贝）</a:t>
            </a:r>
          </a:p>
          <a:p>
            <a:pPr defTabSz="457200">
              <a:lnSpc>
                <a:spcPts val="2800"/>
              </a:lnSpc>
              <a:spcBef>
                <a:spcPts val="1200"/>
              </a:spcBef>
              <a:defRPr sz="1200"/>
            </a:pPr>
            <a:r>
              <a:t>底部：在水平拉伸的时候，指定图片里的内容显示的区域</a:t>
            </a:r>
          </a:p>
          <a:p>
            <a:pPr defTabSz="457200">
              <a:lnSpc>
                <a:spcPts val="2800"/>
              </a:lnSpc>
              <a:spcBef>
                <a:spcPts val="1200"/>
              </a:spcBef>
              <a:defRPr sz="1200"/>
            </a:pPr>
            <a:r>
              <a:t>右边：在竖直拉伸的时候，指定图片里的内容显示的区域</a:t>
            </a:r>
          </a:p>
        </p:txBody>
      </p:sp>
      <p:pic>
        <p:nvPicPr>
          <p:cNvPr id="209" name="Google Shape;142;p23" descr="Google Shape;142;p23"/>
          <p:cNvPicPr>
            <a:picLocks noChangeAspect="1"/>
          </p:cNvPicPr>
          <p:nvPr/>
        </p:nvPicPr>
        <p:blipFill>
          <a:blip r:embed="rId2">
            <a:extLst/>
          </a:blip>
          <a:stretch>
            <a:fillRect/>
          </a:stretch>
        </p:blipFill>
        <p:spPr>
          <a:xfrm>
            <a:off x="3226117" y="3004550"/>
            <a:ext cx="2384593" cy="164993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Google Shape;148;p24"/>
          <p:cNvSpPr txBox="1"/>
          <p:nvPr>
            <p:ph type="body" idx="1"/>
          </p:nvPr>
        </p:nvSpPr>
        <p:spPr>
          <a:xfrm>
            <a:off x="311699" y="739249"/>
            <a:ext cx="8520602" cy="2475002"/>
          </a:xfrm>
          <a:prstGeom prst="rect">
            <a:avLst/>
          </a:prstGeom>
        </p:spPr>
        <p:txBody>
          <a:bodyPr/>
          <a:lstStyle/>
          <a:p>
            <a:pPr marL="0" indent="0">
              <a:spcBef>
                <a:spcPts val="2400"/>
              </a:spcBef>
              <a:buSzTx/>
              <a:buNone/>
              <a:defRPr sz="1600">
                <a:solidFill>
                  <a:srgbClr val="5E5E5E"/>
                </a:solidFill>
              </a:defRPr>
            </a:pPr>
            <a:r>
              <a:t>常</a:t>
            </a:r>
            <a:r>
              <a:rPr>
                <a:latin typeface="SimHei"/>
                <a:ea typeface="SimHei"/>
                <a:cs typeface="SimHei"/>
                <a:sym typeface="SimHei"/>
              </a:rPr>
              <a:t>见</a:t>
            </a:r>
            <a:r>
              <a:t>像素</a:t>
            </a:r>
            <a:r>
              <a:rPr>
                <a:latin typeface="SimHei"/>
                <a:ea typeface="SimHei"/>
                <a:cs typeface="SimHei"/>
                <a:sym typeface="SimHei"/>
              </a:rPr>
              <a:t>类</a:t>
            </a:r>
            <a:r>
              <a:t>型(R=Red, G=Green, B=Blue, A=Alpha)</a:t>
            </a:r>
          </a:p>
          <a:p>
            <a:pPr marL="228600" indent="0">
              <a:buSzTx/>
              <a:buNone/>
              <a:defRPr sz="1400">
                <a:solidFill>
                  <a:srgbClr val="434343"/>
                </a:solidFill>
              </a:defRPr>
            </a:pPr>
            <a:r>
              <a:t>●  ARGB_8888:A = 8位 R = 8位 G = 8位 B = 8位, 4字</a:t>
            </a:r>
            <a:r>
              <a:rPr>
                <a:latin typeface="SimHei"/>
                <a:ea typeface="SimHei"/>
                <a:cs typeface="SimHei"/>
                <a:sym typeface="SimHei"/>
              </a:rPr>
              <a:t>节</a:t>
            </a:r>
            <a:endParaRPr>
              <a:latin typeface="SimHei"/>
              <a:ea typeface="SimHei"/>
              <a:cs typeface="SimHei"/>
              <a:sym typeface="SimHei"/>
            </a:endParaRPr>
          </a:p>
          <a:p>
            <a:pPr marL="228600" indent="0">
              <a:buSzTx/>
              <a:buNone/>
              <a:defRPr sz="1400">
                <a:solidFill>
                  <a:srgbClr val="434343"/>
                </a:solidFill>
              </a:defRPr>
            </a:pPr>
            <a:r>
              <a:t>●  ARGB_4444:A = 4位 R = 4位 G = 4位 B = 4位, 2字</a:t>
            </a:r>
            <a:r>
              <a:rPr>
                <a:latin typeface="SimHei"/>
                <a:ea typeface="SimHei"/>
                <a:cs typeface="SimHei"/>
                <a:sym typeface="SimHei"/>
              </a:rPr>
              <a:t>节</a:t>
            </a:r>
            <a:endParaRPr>
              <a:latin typeface="SimHei"/>
              <a:ea typeface="SimHei"/>
              <a:cs typeface="SimHei"/>
              <a:sym typeface="SimHei"/>
            </a:endParaRPr>
          </a:p>
          <a:p>
            <a:pPr marL="228600" indent="0">
              <a:buSzTx/>
              <a:buNone/>
              <a:defRPr sz="1400">
                <a:solidFill>
                  <a:srgbClr val="434343"/>
                </a:solidFill>
              </a:defRPr>
            </a:pPr>
            <a:r>
              <a:t>●  RGB_565:R = 5位 G = 6位 B = 5位, 2字</a:t>
            </a:r>
            <a:r>
              <a:rPr>
                <a:latin typeface="SimHei"/>
                <a:ea typeface="SimHei"/>
                <a:cs typeface="SimHei"/>
                <a:sym typeface="SimHei"/>
              </a:rPr>
              <a:t>节</a:t>
            </a:r>
            <a:endParaRPr sz="1600">
              <a:solidFill>
                <a:srgbClr val="5E5E5E"/>
              </a:solidFill>
              <a:latin typeface="SimHei"/>
              <a:ea typeface="SimHei"/>
              <a:cs typeface="SimHei"/>
              <a:sym typeface="SimHei"/>
            </a:endParaRPr>
          </a:p>
          <a:p>
            <a:pPr marL="228600" indent="0">
              <a:buSzTx/>
              <a:buNone/>
              <a:defRPr sz="1400">
                <a:solidFill>
                  <a:srgbClr val="434343"/>
                </a:solidFill>
              </a:defRPr>
            </a:pPr>
            <a:r>
              <a:t>●  ALPHA_8:A = 8位, 1字</a:t>
            </a:r>
            <a:r>
              <a:rPr>
                <a:latin typeface="SimHei"/>
                <a:ea typeface="SimHei"/>
                <a:cs typeface="SimHei"/>
                <a:sym typeface="SimHei"/>
              </a:rPr>
              <a:t>节</a:t>
            </a:r>
            <a:endParaRPr>
              <a:latin typeface="SimHei"/>
              <a:ea typeface="SimHei"/>
              <a:cs typeface="SimHei"/>
              <a:sym typeface="SimHei"/>
            </a:endParaRPr>
          </a:p>
          <a:p>
            <a:pPr marL="228600" indent="0">
              <a:buSzTx/>
              <a:buNone/>
              <a:defRPr sz="1400">
                <a:solidFill>
                  <a:srgbClr val="434343"/>
                </a:solidFill>
              </a:defRPr>
            </a:pPr>
            <a:endParaRPr>
              <a:latin typeface="SimHei"/>
              <a:ea typeface="SimHei"/>
              <a:cs typeface="SimHei"/>
              <a:sym typeface="SimHei"/>
            </a:endParaRPr>
          </a:p>
          <a:p>
            <a:pPr marL="228600" indent="0">
              <a:buSzTx/>
              <a:buNone/>
              <a:defRPr sz="1400">
                <a:solidFill>
                  <a:srgbClr val="434343"/>
                </a:solidFill>
              </a:defRPr>
            </a:pPr>
            <a:endParaRPr>
              <a:latin typeface="SimHei"/>
              <a:ea typeface="SimHei"/>
              <a:cs typeface="SimHei"/>
              <a:sym typeface="SimHei"/>
            </a:endParaRPr>
          </a:p>
        </p:txBody>
      </p:sp>
      <p:sp>
        <p:nvSpPr>
          <p:cNvPr id="212" name="Google Shape;149;p24"/>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像素和Bitmap</a:t>
            </a:r>
          </a:p>
        </p:txBody>
      </p:sp>
      <p:pic>
        <p:nvPicPr>
          <p:cNvPr id="213" name="图像" descr="图像"/>
          <p:cNvPicPr>
            <a:picLocks noChangeAspect="1"/>
          </p:cNvPicPr>
          <p:nvPr/>
        </p:nvPicPr>
        <p:blipFill>
          <a:blip r:embed="rId3">
            <a:extLst/>
          </a:blip>
          <a:stretch>
            <a:fillRect/>
          </a:stretch>
        </p:blipFill>
        <p:spPr>
          <a:xfrm>
            <a:off x="5090057" y="2857288"/>
            <a:ext cx="3199324" cy="2278971"/>
          </a:xfrm>
          <a:prstGeom prst="rect">
            <a:avLst/>
          </a:prstGeom>
          <a:ln w="12700">
            <a:miter lim="400000"/>
          </a:ln>
        </p:spPr>
      </p:pic>
      <p:pic>
        <p:nvPicPr>
          <p:cNvPr id="214" name="图像" descr="图像"/>
          <p:cNvPicPr>
            <a:picLocks noChangeAspect="1"/>
          </p:cNvPicPr>
          <p:nvPr/>
        </p:nvPicPr>
        <p:blipFill>
          <a:blip r:embed="rId4">
            <a:extLst/>
          </a:blip>
          <a:stretch>
            <a:fillRect/>
          </a:stretch>
        </p:blipFill>
        <p:spPr>
          <a:xfrm>
            <a:off x="1331393" y="2739770"/>
            <a:ext cx="2310475" cy="2144254"/>
          </a:xfrm>
          <a:prstGeom prst="rect">
            <a:avLst/>
          </a:prstGeom>
          <a:ln w="12700">
            <a:miter lim="400000"/>
          </a:ln>
        </p:spPr>
      </p:pic>
      <p:pic>
        <p:nvPicPr>
          <p:cNvPr id="215" name="图像" descr="图像"/>
          <p:cNvPicPr>
            <a:picLocks noChangeAspect="1"/>
          </p:cNvPicPr>
          <p:nvPr/>
        </p:nvPicPr>
        <p:blipFill>
          <a:blip r:embed="rId5">
            <a:extLst/>
          </a:blip>
          <a:stretch>
            <a:fillRect/>
          </a:stretch>
        </p:blipFill>
        <p:spPr>
          <a:xfrm>
            <a:off x="5019282" y="201781"/>
            <a:ext cx="3340874" cy="283032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Google Shape;154;p25"/>
          <p:cNvSpPr txBox="1"/>
          <p:nvPr>
            <p:ph type="title"/>
          </p:nvPr>
        </p:nvSpPr>
        <p:spPr>
          <a:xfrm>
            <a:off x="311699" y="166537"/>
            <a:ext cx="8520602" cy="572702"/>
          </a:xfrm>
          <a:prstGeom prst="rect">
            <a:avLst/>
          </a:prstGeom>
        </p:spPr>
        <p:txBody>
          <a:bodyPr/>
          <a:lstStyle>
            <a:lvl1pPr>
              <a:defRPr>
                <a:solidFill>
                  <a:srgbClr val="3A5BAE"/>
                </a:solidFill>
              </a:defRPr>
            </a:lvl1pPr>
          </a:lstStyle>
          <a:p>
            <a:pPr/>
            <a:r>
              <a:t>Android Bitmap</a:t>
            </a:r>
          </a:p>
        </p:txBody>
      </p:sp>
      <p:sp>
        <p:nvSpPr>
          <p:cNvPr id="220" name="Google Shape;155;p25"/>
          <p:cNvSpPr txBox="1"/>
          <p:nvPr>
            <p:ph type="body" idx="1"/>
          </p:nvPr>
        </p:nvSpPr>
        <p:spPr>
          <a:xfrm>
            <a:off x="3713024" y="360600"/>
            <a:ext cx="5364601" cy="4422300"/>
          </a:xfrm>
          <a:prstGeom prst="rect">
            <a:avLst/>
          </a:prstGeom>
        </p:spPr>
        <p:txBody>
          <a:bodyPr/>
          <a:lstStyle/>
          <a:p>
            <a:pPr marL="0" indent="0">
              <a:buSzTx/>
              <a:buNone/>
              <a:defRPr sz="1400">
                <a:solidFill>
                  <a:srgbClr val="4F4F4F"/>
                </a:solidFill>
              </a:defRPr>
            </a:pPr>
            <a:r>
              <a:t>WebP的像素 ----- 512*512</a:t>
            </a:r>
          </a:p>
          <a:p>
            <a:pPr marL="0" indent="0">
              <a:buSzTx/>
              <a:buNone/>
              <a:defRPr sz="1400">
                <a:solidFill>
                  <a:srgbClr val="4F4F4F"/>
                </a:solidFill>
              </a:defRPr>
            </a:pPr>
            <a:r>
              <a:t>加</a:t>
            </a:r>
            <a:r>
              <a:rPr>
                <a:latin typeface="SimHei"/>
                <a:ea typeface="SimHei"/>
                <a:cs typeface="SimHei"/>
                <a:sym typeface="SimHei"/>
              </a:rPr>
              <a:t>载时</a:t>
            </a:r>
            <a:r>
              <a:t>指定的像素</a:t>
            </a:r>
            <a:r>
              <a:rPr>
                <a:latin typeface="SimHei"/>
                <a:ea typeface="SimHei"/>
                <a:cs typeface="SimHei"/>
                <a:sym typeface="SimHei"/>
              </a:rPr>
              <a:t>类</a:t>
            </a:r>
            <a:r>
              <a:t>型------ ARGB_8888</a:t>
            </a:r>
          </a:p>
          <a:p>
            <a:pPr marL="0" indent="0">
              <a:spcBef>
                <a:spcPts val="2400"/>
              </a:spcBef>
              <a:buSzTx/>
              <a:buNone/>
              <a:defRPr sz="1400">
                <a:solidFill>
                  <a:srgbClr val="53585F"/>
                </a:solidFill>
              </a:defRPr>
            </a:pPr>
            <a:r>
              <a:t> 内存占用 </a:t>
            </a:r>
            <a:r>
              <a:rPr b="1"/>
              <a:t>:</a:t>
            </a:r>
            <a:endParaRPr b="1"/>
          </a:p>
          <a:p>
            <a:pPr marL="0" indent="0">
              <a:spcBef>
                <a:spcPts val="2400"/>
              </a:spcBef>
              <a:buSzTx/>
              <a:buNone/>
              <a:defRPr b="1" sz="1400">
                <a:solidFill>
                  <a:srgbClr val="53585F"/>
                </a:solidFill>
              </a:defRPr>
            </a:pPr>
            <a:r>
              <a:t>512 * 512 * 4 = 1048576B = 1MB</a:t>
            </a:r>
          </a:p>
          <a:p>
            <a:pPr marL="0" indent="0">
              <a:spcBef>
                <a:spcPts val="2400"/>
              </a:spcBef>
              <a:buSzTx/>
              <a:buNone/>
              <a:defRPr sz="1200">
                <a:solidFill>
                  <a:srgbClr val="53585F"/>
                </a:solidFill>
              </a:defRPr>
            </a:pPr>
            <a:r>
              <a:t>具体代</a:t>
            </a:r>
            <a:r>
              <a:rPr>
                <a:latin typeface="SimHei"/>
                <a:ea typeface="SimHei"/>
                <a:cs typeface="SimHei"/>
                <a:sym typeface="SimHei"/>
              </a:rPr>
              <a:t>码实现</a:t>
            </a:r>
            <a:r>
              <a:rPr>
                <a:latin typeface="Verdana"/>
                <a:ea typeface="Verdana"/>
                <a:cs typeface="Verdana"/>
                <a:sym typeface="Verdana"/>
              </a:rPr>
              <a:t>:</a:t>
            </a:r>
            <a:endParaRPr>
              <a:latin typeface="Verdana"/>
              <a:ea typeface="Verdana"/>
              <a:cs typeface="Verdana"/>
              <a:sym typeface="Verdana"/>
            </a:endParaRPr>
          </a:p>
          <a:p>
            <a:pPr marL="0" indent="0">
              <a:spcBef>
                <a:spcPts val="2400"/>
              </a:spcBef>
              <a:buSzTx/>
              <a:buNone/>
              <a:defRPr sz="1200">
                <a:solidFill>
                  <a:srgbClr val="53585F"/>
                </a:solidFill>
                <a:latin typeface="Verdana"/>
                <a:ea typeface="Verdana"/>
                <a:cs typeface="Verdana"/>
                <a:sym typeface="Verdana"/>
              </a:defRPr>
            </a:pPr>
            <a:r>
              <a:t>BitmapFactory.Options options = new BitmapFactory.Options(); options.inPreferredConfig = Bitmap.Config.ARGB_8888;</a:t>
            </a:r>
          </a:p>
          <a:p>
            <a:pPr marL="0" indent="0">
              <a:spcBef>
                <a:spcPts val="2400"/>
              </a:spcBef>
              <a:buSzTx/>
              <a:buNone/>
              <a:defRPr sz="1200">
                <a:solidFill>
                  <a:srgbClr val="53585F"/>
                </a:solidFill>
                <a:latin typeface="Verdana"/>
                <a:ea typeface="Verdana"/>
                <a:cs typeface="Verdana"/>
                <a:sym typeface="Verdana"/>
              </a:defRPr>
            </a:pPr>
            <a:r>
              <a:t>Bitmap bitmap = BitmapFactory.decodeResource(getResources(), R.drawable.lenna, options);</a:t>
            </a:r>
          </a:p>
        </p:txBody>
      </p:sp>
      <p:pic>
        <p:nvPicPr>
          <p:cNvPr id="221" name="Google Shape;156;p25" descr="Google Shape;156;p25"/>
          <p:cNvPicPr>
            <a:picLocks noChangeAspect="1"/>
          </p:cNvPicPr>
          <p:nvPr/>
        </p:nvPicPr>
        <p:blipFill>
          <a:blip r:embed="rId2">
            <a:extLst/>
          </a:blip>
          <a:stretch>
            <a:fillRect/>
          </a:stretch>
        </p:blipFill>
        <p:spPr>
          <a:xfrm>
            <a:off x="167625" y="1152475"/>
            <a:ext cx="3348826" cy="156355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Google Shape;161;p26"/>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图片加载</a:t>
            </a:r>
          </a:p>
        </p:txBody>
      </p:sp>
      <p:sp>
        <p:nvSpPr>
          <p:cNvPr id="224" name="Google Shape;162;p26"/>
          <p:cNvSpPr txBox="1"/>
          <p:nvPr/>
        </p:nvSpPr>
        <p:spPr>
          <a:xfrm>
            <a:off x="311699" y="873025"/>
            <a:ext cx="8200502" cy="357779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2400"/>
              </a:spcBef>
              <a:defRPr sz="1600">
                <a:solidFill>
                  <a:srgbClr val="53585F"/>
                </a:solidFill>
              </a:defRPr>
            </a:pPr>
            <a:r>
              <a:t>BitmapFactory提供了四</a:t>
            </a:r>
            <a:r>
              <a:rPr>
                <a:latin typeface="SimHei"/>
                <a:ea typeface="SimHei"/>
                <a:cs typeface="SimHei"/>
                <a:sym typeface="SimHei"/>
              </a:rPr>
              <a:t>类</a:t>
            </a:r>
            <a:r>
              <a:t>方法:</a:t>
            </a:r>
          </a:p>
          <a:p>
            <a:pPr marL="457200" indent="-317500">
              <a:lnSpc>
                <a:spcPct val="115000"/>
              </a:lnSpc>
              <a:spcBef>
                <a:spcPts val="2400"/>
              </a:spcBef>
              <a:buClr>
                <a:srgbClr val="53585F"/>
              </a:buClr>
              <a:buSzPts val="1400"/>
              <a:buFont typeface="Arial"/>
              <a:buChar char="●"/>
              <a:defRPr>
                <a:solidFill>
                  <a:srgbClr val="53585F"/>
                </a:solidFill>
              </a:defRPr>
            </a:pPr>
            <a:r>
              <a:t>decodeFile(String pathName, Options opts) // 从本地文件中加</a:t>
            </a:r>
            <a:r>
              <a:rPr>
                <a:latin typeface="SimHei"/>
                <a:ea typeface="SimHei"/>
                <a:cs typeface="SimHei"/>
                <a:sym typeface="SimHei"/>
              </a:rPr>
              <a:t>载</a:t>
            </a:r>
            <a:endParaRPr>
              <a:latin typeface="SimHei"/>
              <a:ea typeface="SimHei"/>
              <a:cs typeface="SimHei"/>
              <a:sym typeface="SimHei"/>
            </a:endParaRPr>
          </a:p>
          <a:p>
            <a:pPr marL="457200" indent="-317500">
              <a:lnSpc>
                <a:spcPct val="115000"/>
              </a:lnSpc>
              <a:buClr>
                <a:srgbClr val="53585F"/>
              </a:buClr>
              <a:buSzPts val="1400"/>
              <a:buFont typeface="Arial"/>
              <a:buChar char="●"/>
              <a:defRPr>
                <a:solidFill>
                  <a:srgbClr val="53585F"/>
                </a:solidFill>
              </a:defRPr>
            </a:pPr>
            <a:r>
              <a:t>decodeResource(Resources res, int id, Options opts) // 从apk的</a:t>
            </a:r>
            <a:r>
              <a:rPr>
                <a:latin typeface="SimHei"/>
                <a:ea typeface="SimHei"/>
                <a:cs typeface="SimHei"/>
                <a:sym typeface="SimHei"/>
              </a:rPr>
              <a:t>资</a:t>
            </a:r>
            <a:r>
              <a:t>源中加</a:t>
            </a:r>
            <a:r>
              <a:rPr>
                <a:latin typeface="SimHei"/>
                <a:ea typeface="SimHei"/>
                <a:cs typeface="SimHei"/>
                <a:sym typeface="SimHei"/>
              </a:rPr>
              <a:t>载</a:t>
            </a:r>
            <a:endParaRPr>
              <a:latin typeface="SimHei"/>
              <a:ea typeface="SimHei"/>
              <a:cs typeface="SimHei"/>
              <a:sym typeface="SimHei"/>
            </a:endParaRPr>
          </a:p>
          <a:p>
            <a:pPr marL="457200" indent="-317500">
              <a:lnSpc>
                <a:spcPct val="115000"/>
              </a:lnSpc>
              <a:buClr>
                <a:srgbClr val="53585F"/>
              </a:buClr>
              <a:buSzPts val="1400"/>
              <a:buFont typeface="Arial"/>
              <a:buChar char="●"/>
              <a:defRPr>
                <a:solidFill>
                  <a:srgbClr val="53585F"/>
                </a:solidFill>
              </a:defRPr>
            </a:pPr>
            <a:r>
              <a:t>decodeStream(InputStream is, Rect outPadding, Options opts) // </a:t>
            </a:r>
            <a:r>
              <a:rPr>
                <a:latin typeface="SimHei"/>
                <a:ea typeface="SimHei"/>
                <a:cs typeface="SimHei"/>
                <a:sym typeface="SimHei"/>
              </a:rPr>
              <a:t>输</a:t>
            </a:r>
            <a:r>
              <a:t>入流中加</a:t>
            </a:r>
            <a:r>
              <a:rPr>
                <a:latin typeface="SimHei"/>
                <a:ea typeface="SimHei"/>
                <a:cs typeface="SimHei"/>
                <a:sym typeface="SimHei"/>
              </a:rPr>
              <a:t>载</a:t>
            </a:r>
            <a:endParaRPr>
              <a:latin typeface="SimHei"/>
              <a:ea typeface="SimHei"/>
              <a:cs typeface="SimHei"/>
              <a:sym typeface="SimHei"/>
            </a:endParaRPr>
          </a:p>
          <a:p>
            <a:pPr marL="457200" indent="-317500">
              <a:lnSpc>
                <a:spcPct val="115000"/>
              </a:lnSpc>
              <a:buClr>
                <a:srgbClr val="53585F"/>
              </a:buClr>
              <a:buSzPts val="1400"/>
              <a:buFont typeface="Arial"/>
              <a:buChar char="●"/>
              <a:defRPr>
                <a:solidFill>
                  <a:srgbClr val="53585F"/>
                </a:solidFill>
              </a:defRPr>
            </a:pPr>
            <a:r>
              <a:t>decodeByteArray(byte[] data, int offset, int length) // 字</a:t>
            </a:r>
            <a:r>
              <a:rPr>
                <a:latin typeface="SimHei"/>
                <a:ea typeface="SimHei"/>
                <a:cs typeface="SimHei"/>
                <a:sym typeface="SimHei"/>
              </a:rPr>
              <a:t>节</a:t>
            </a:r>
            <a:r>
              <a:t>数</a:t>
            </a:r>
            <a:r>
              <a:rPr>
                <a:latin typeface="SimHei"/>
                <a:ea typeface="SimHei"/>
                <a:cs typeface="SimHei"/>
                <a:sym typeface="SimHei"/>
              </a:rPr>
              <a:t>组</a:t>
            </a:r>
            <a:r>
              <a:t>中加</a:t>
            </a:r>
            <a:r>
              <a:rPr>
                <a:latin typeface="SimHei"/>
                <a:ea typeface="SimHei"/>
                <a:cs typeface="SimHei"/>
                <a:sym typeface="SimHei"/>
              </a:rPr>
              <a:t>载</a:t>
            </a:r>
            <a:br>
              <a:rPr>
                <a:latin typeface="SimHei"/>
                <a:ea typeface="SimHei"/>
                <a:cs typeface="SimHei"/>
                <a:sym typeface="SimHei"/>
              </a:rPr>
            </a:br>
            <a:r>
              <a:t>可以从磁</a:t>
            </a:r>
            <a:r>
              <a:rPr>
                <a:latin typeface="SimHei"/>
                <a:ea typeface="SimHei"/>
                <a:cs typeface="SimHei"/>
                <a:sym typeface="SimHei"/>
              </a:rPr>
              <a:t>盘</a:t>
            </a:r>
            <a:r>
              <a:t>文件，</a:t>
            </a:r>
            <a:r>
              <a:rPr>
                <a:latin typeface="SimHei"/>
                <a:ea typeface="SimHei"/>
                <a:cs typeface="SimHei"/>
                <a:sym typeface="SimHei"/>
              </a:rPr>
              <a:t>资</a:t>
            </a:r>
            <a:r>
              <a:t>源，流以及byte数</a:t>
            </a:r>
            <a:r>
              <a:rPr>
                <a:latin typeface="SimHei"/>
                <a:ea typeface="SimHei"/>
                <a:cs typeface="SimHei"/>
                <a:sym typeface="SimHei"/>
              </a:rPr>
              <a:t>组</a:t>
            </a:r>
            <a:r>
              <a:t>中加</a:t>
            </a:r>
            <a:r>
              <a:rPr>
                <a:latin typeface="SimHei"/>
                <a:ea typeface="SimHei"/>
                <a:cs typeface="SimHei"/>
                <a:sym typeface="SimHei"/>
              </a:rPr>
              <a:t>载图</a:t>
            </a:r>
            <a:r>
              <a:t>片</a:t>
            </a:r>
            <a:r>
              <a:rPr>
                <a:latin typeface="SimHei"/>
                <a:ea typeface="SimHei"/>
                <a:cs typeface="SimHei"/>
                <a:sym typeface="SimHei"/>
              </a:rPr>
              <a:t>资</a:t>
            </a:r>
            <a:r>
              <a:t>源</a:t>
            </a:r>
          </a:p>
          <a:p>
            <a:pPr indent="457200">
              <a:lnSpc>
                <a:spcPct val="115000"/>
              </a:lnSpc>
              <a:spcBef>
                <a:spcPts val="2400"/>
              </a:spcBef>
              <a:defRPr>
                <a:solidFill>
                  <a:srgbClr val="53585F"/>
                </a:solidFill>
              </a:defRPr>
            </a:pPr>
            <a:br/>
            <a:endParaRPr b="1">
              <a:solidFill>
                <a:srgbClr val="434343"/>
              </a:solidFill>
            </a:endParaRPr>
          </a:p>
        </p:txBody>
      </p:sp>
      <p:sp>
        <p:nvSpPr>
          <p:cNvPr id="225" name="Google Shape;163;p26"/>
          <p:cNvSpPr txBox="1"/>
          <p:nvPr/>
        </p:nvSpPr>
        <p:spPr>
          <a:xfrm>
            <a:off x="311700" y="3364200"/>
            <a:ext cx="8776800" cy="678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spcBef>
                <a:spcPts val="2400"/>
              </a:spcBef>
              <a:defRPr>
                <a:solidFill>
                  <a:srgbClr val="434343"/>
                </a:solidFill>
              </a:defRPr>
            </a:pPr>
            <a:r>
              <a:t>例如从</a:t>
            </a:r>
            <a:r>
              <a:rPr>
                <a:latin typeface="SimHei"/>
                <a:ea typeface="SimHei"/>
                <a:cs typeface="SimHei"/>
                <a:sym typeface="SimHei"/>
              </a:rPr>
              <a:t>资</a:t>
            </a:r>
            <a:r>
              <a:t>源中加</a:t>
            </a:r>
            <a:r>
              <a:rPr>
                <a:latin typeface="SimHei"/>
                <a:ea typeface="SimHei"/>
                <a:cs typeface="SimHei"/>
                <a:sym typeface="SimHei"/>
              </a:rPr>
              <a:t>载图</a:t>
            </a:r>
            <a:r>
              <a:t>片</a:t>
            </a:r>
            <a:br/>
            <a:r>
              <a:rPr b="1"/>
              <a:t>Bitmap bitmap = BitmapFactory.decodeResource(getContext().getResources(), R.drawable.sample);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Google Shape;168;p27"/>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加载超大图片</a:t>
            </a:r>
          </a:p>
        </p:txBody>
      </p:sp>
      <p:sp>
        <p:nvSpPr>
          <p:cNvPr id="228" name="Google Shape;169;p27"/>
          <p:cNvSpPr txBox="1"/>
          <p:nvPr/>
        </p:nvSpPr>
        <p:spPr>
          <a:xfrm>
            <a:off x="311700" y="785999"/>
            <a:ext cx="7180799" cy="310005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2400"/>
              </a:spcBef>
              <a:defRPr sz="1300">
                <a:solidFill>
                  <a:srgbClr val="53585F"/>
                </a:solidFill>
              </a:defRPr>
            </a:pPr>
            <a:r>
              <a:t>手机</a:t>
            </a:r>
            <a:r>
              <a:rPr>
                <a:latin typeface="SimHei"/>
                <a:ea typeface="SimHei"/>
                <a:cs typeface="SimHei"/>
                <a:sym typeface="SimHei"/>
              </a:rPr>
              <a:t>摄</a:t>
            </a:r>
            <a:r>
              <a:t>像</a:t>
            </a:r>
            <a:r>
              <a:rPr>
                <a:latin typeface="SimHei"/>
                <a:ea typeface="SimHei"/>
                <a:cs typeface="SimHei"/>
                <a:sym typeface="SimHei"/>
              </a:rPr>
              <a:t>头</a:t>
            </a:r>
            <a:r>
              <a:t>越来越好，拍出照片也越来越大</a:t>
            </a:r>
          </a:p>
          <a:p>
            <a:pPr>
              <a:spcBef>
                <a:spcPts val="2400"/>
              </a:spcBef>
              <a:defRPr sz="1300">
                <a:solidFill>
                  <a:srgbClr val="53585F"/>
                </a:solidFill>
              </a:defRPr>
            </a:pPr>
            <a:r>
              <a:t>比如一</a:t>
            </a:r>
            <a:r>
              <a:rPr>
                <a:latin typeface="SimHei"/>
                <a:ea typeface="SimHei"/>
                <a:cs typeface="SimHei"/>
                <a:sym typeface="SimHei"/>
              </a:rPr>
              <a:t>张</a:t>
            </a:r>
            <a:r>
              <a:t>小米手机照片:</a:t>
            </a:r>
          </a:p>
          <a:p>
            <a:pPr indent="457200">
              <a:spcBef>
                <a:spcPts val="2400"/>
              </a:spcBef>
              <a:defRPr sz="1300">
                <a:solidFill>
                  <a:srgbClr val="53585F"/>
                </a:solidFill>
              </a:defRPr>
            </a:pPr>
            <a:r>
              <a:t>分 辨 率:3120 * 4160</a:t>
            </a:r>
          </a:p>
          <a:p>
            <a:pPr indent="457200">
              <a:spcBef>
                <a:spcPts val="2400"/>
              </a:spcBef>
              <a:defRPr sz="1300">
                <a:solidFill>
                  <a:srgbClr val="53585F"/>
                </a:solidFill>
              </a:defRPr>
            </a:pPr>
            <a:r>
              <a:t>文件大小:4.06MB </a:t>
            </a:r>
            <a:r>
              <a:rPr>
                <a:latin typeface="SimHei"/>
                <a:ea typeface="SimHei"/>
                <a:cs typeface="SimHei"/>
                <a:sym typeface="SimHei"/>
              </a:rPr>
              <a:t>这</a:t>
            </a:r>
            <a:r>
              <a:t>个照片直接加</a:t>
            </a:r>
            <a:r>
              <a:rPr>
                <a:latin typeface="SimHei"/>
                <a:ea typeface="SimHei"/>
                <a:cs typeface="SimHei"/>
                <a:sym typeface="SimHei"/>
              </a:rPr>
              <a:t>载</a:t>
            </a:r>
            <a:r>
              <a:t>到内存</a:t>
            </a:r>
          </a:p>
          <a:p>
            <a:pPr>
              <a:spcBef>
                <a:spcPts val="2400"/>
              </a:spcBef>
              <a:defRPr sz="1300">
                <a:solidFill>
                  <a:srgbClr val="53585F"/>
                </a:solidFill>
              </a:defRPr>
            </a:pPr>
            <a:r>
              <a:t>占用内存空</a:t>
            </a:r>
            <a:r>
              <a:rPr>
                <a:latin typeface="SimHei"/>
                <a:ea typeface="SimHei"/>
                <a:cs typeface="SimHei"/>
                <a:sym typeface="SimHei"/>
              </a:rPr>
              <a:t>间</a:t>
            </a:r>
            <a:r>
              <a:t>:</a:t>
            </a:r>
            <a:r>
              <a:rPr b="1"/>
              <a:t>3120 * 4160 * 4 = 49.51MB </a:t>
            </a:r>
            <a:r>
              <a:rPr>
                <a:latin typeface="SimHei"/>
                <a:ea typeface="SimHei"/>
                <a:cs typeface="SimHei"/>
                <a:sym typeface="SimHei"/>
              </a:rPr>
              <a:t>问题</a:t>
            </a:r>
            <a:endParaRPr>
              <a:latin typeface="SimHei"/>
              <a:ea typeface="SimHei"/>
              <a:cs typeface="SimHei"/>
              <a:sym typeface="SimHei"/>
            </a:endParaRPr>
          </a:p>
          <a:p>
            <a:pPr>
              <a:spcBef>
                <a:spcPts val="2400"/>
              </a:spcBef>
              <a:defRPr sz="1300">
                <a:solidFill>
                  <a:srgbClr val="53585F"/>
                </a:solidFill>
              </a:defRPr>
            </a:pPr>
            <a:r>
              <a:t>在内存</a:t>
            </a:r>
            <a:r>
              <a:rPr>
                <a:latin typeface="SimHei"/>
                <a:ea typeface="SimHei"/>
                <a:cs typeface="SimHei"/>
                <a:sym typeface="SimHei"/>
              </a:rPr>
              <a:t>较</a:t>
            </a:r>
            <a:r>
              <a:t>小的手机上，加</a:t>
            </a:r>
            <a:r>
              <a:rPr>
                <a:latin typeface="SimHei"/>
                <a:ea typeface="SimHei"/>
                <a:cs typeface="SimHei"/>
                <a:sym typeface="SimHei"/>
              </a:rPr>
              <a:t>载</a:t>
            </a:r>
            <a:r>
              <a:t>几</a:t>
            </a:r>
            <a:r>
              <a:rPr>
                <a:latin typeface="SimHei"/>
                <a:ea typeface="SimHei"/>
                <a:cs typeface="SimHei"/>
                <a:sym typeface="SimHei"/>
              </a:rPr>
              <a:t>张图</a:t>
            </a:r>
            <a:r>
              <a:t>就会出</a:t>
            </a:r>
            <a:r>
              <a:rPr>
                <a:latin typeface="SimHei"/>
                <a:ea typeface="SimHei"/>
                <a:cs typeface="SimHei"/>
                <a:sym typeface="SimHei"/>
              </a:rPr>
              <a:t>现</a:t>
            </a:r>
            <a:r>
              <a:t>OOM(Out of Memory)异常</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Google Shape;174;p28"/>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加载超大图片</a:t>
            </a:r>
          </a:p>
        </p:txBody>
      </p:sp>
      <p:sp>
        <p:nvSpPr>
          <p:cNvPr id="231" name="Google Shape;175;p28"/>
          <p:cNvSpPr txBox="1"/>
          <p:nvPr/>
        </p:nvSpPr>
        <p:spPr>
          <a:xfrm>
            <a:off x="311700" y="838899"/>
            <a:ext cx="8433300" cy="19324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600">
                <a:solidFill>
                  <a:srgbClr val="434343"/>
                </a:solidFill>
              </a:defRPr>
            </a:pPr>
            <a:r>
              <a:t>预判图片大小，非真实加载图片到内存</a:t>
            </a:r>
          </a:p>
          <a:p>
            <a:pPr>
              <a:lnSpc>
                <a:spcPct val="115000"/>
              </a:lnSpc>
            </a:pPr>
            <a:endParaRPr sz="1900">
              <a:solidFill>
                <a:srgbClr val="434343"/>
              </a:solidFill>
            </a:endParaRPr>
          </a:p>
          <a:p>
            <a:pPr indent="457200">
              <a:lnSpc>
                <a:spcPct val="115000"/>
              </a:lnSpc>
              <a:defRPr sz="1300">
                <a:solidFill>
                  <a:srgbClr val="434343"/>
                </a:solidFill>
              </a:defRPr>
            </a:pPr>
            <a:r>
              <a:t>BitmapFactory.Options options = new BitmapFactory.Options();</a:t>
            </a:r>
          </a:p>
          <a:p>
            <a:pPr>
              <a:lnSpc>
                <a:spcPct val="115000"/>
              </a:lnSpc>
              <a:defRPr sz="1300">
                <a:solidFill>
                  <a:srgbClr val="434343"/>
                </a:solidFill>
              </a:defRPr>
            </a:pPr>
            <a:r>
              <a:t> 	// inJustDecodeBounds为true，不返回bitmap，只返回这个bitmap的尺寸</a:t>
            </a:r>
          </a:p>
          <a:p>
            <a:pPr indent="457200">
              <a:lnSpc>
                <a:spcPct val="115000"/>
              </a:lnSpc>
              <a:defRPr sz="1300">
                <a:solidFill>
                  <a:srgbClr val="FF0000"/>
                </a:solidFill>
              </a:defRPr>
            </a:pPr>
            <a:r>
              <a:t>options.inJustDecodeBounds = true;</a:t>
            </a:r>
          </a:p>
          <a:p>
            <a:pPr indent="457200">
              <a:lnSpc>
                <a:spcPct val="115000"/>
              </a:lnSpc>
              <a:defRPr sz="1300">
                <a:solidFill>
                  <a:srgbClr val="434343"/>
                </a:solidFill>
              </a:defRPr>
            </a:pPr>
            <a:r>
              <a:t>BitmapFactory.decodeResource(getResources(), images[position], options);</a:t>
            </a:r>
          </a:p>
        </p:txBody>
      </p:sp>
      <p:sp>
        <p:nvSpPr>
          <p:cNvPr id="232" name="Google Shape;176;p28"/>
          <p:cNvSpPr txBox="1"/>
          <p:nvPr/>
        </p:nvSpPr>
        <p:spPr>
          <a:xfrm>
            <a:off x="421175" y="2660075"/>
            <a:ext cx="8323799" cy="241082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600">
                <a:solidFill>
                  <a:srgbClr val="434343"/>
                </a:solidFill>
              </a:defRPr>
            </a:pPr>
            <a:r>
              <a:t>设定缩放尺寸，像素配置</a:t>
            </a:r>
          </a:p>
          <a:p>
            <a:pPr indent="457200">
              <a:lnSpc>
                <a:spcPct val="115000"/>
              </a:lnSpc>
            </a:pPr>
            <a:endParaRPr sz="1600">
              <a:solidFill>
                <a:srgbClr val="434343"/>
              </a:solidFill>
            </a:endParaRPr>
          </a:p>
          <a:p>
            <a:pPr indent="457200">
              <a:lnSpc>
                <a:spcPct val="115000"/>
              </a:lnSpc>
              <a:defRPr sz="1300">
                <a:solidFill>
                  <a:srgbClr val="434343"/>
                </a:solidFill>
              </a:defRPr>
            </a:pPr>
            <a:r>
              <a:t>// 利用返回的原图片的宽高，我们就可以计算出缩放比inSampleSize(只能是2的整数次幂) </a:t>
            </a:r>
          </a:p>
          <a:p>
            <a:pPr indent="457200">
              <a:lnSpc>
                <a:spcPct val="115000"/>
              </a:lnSpc>
              <a:defRPr sz="1300">
                <a:solidFill>
                  <a:srgbClr val="FF0000"/>
                </a:solidFill>
              </a:defRPr>
            </a:pPr>
            <a:r>
              <a:t>options.inSampleSize = caluelateInSampleSize(options, reqWidth, reqHeight);</a:t>
            </a:r>
          </a:p>
          <a:p>
            <a:pPr indent="457200">
              <a:lnSpc>
                <a:spcPct val="115000"/>
              </a:lnSpc>
              <a:defRPr sz="1300">
                <a:solidFill>
                  <a:srgbClr val="FF0000"/>
                </a:solidFill>
              </a:defRPr>
            </a:pPr>
            <a:r>
              <a:t>options.inPreferredConfig = Bitmap.Config.RGB_565; </a:t>
            </a:r>
            <a:r>
              <a:rPr>
                <a:solidFill>
                  <a:srgbClr val="434343"/>
                </a:solidFill>
              </a:rPr>
              <a:t>//使用RGB_565减少图片大小</a:t>
            </a:r>
            <a:endParaRPr>
              <a:solidFill>
                <a:srgbClr val="434343"/>
              </a:solidFill>
            </a:endParaRPr>
          </a:p>
          <a:p>
            <a:pPr indent="457200">
              <a:lnSpc>
                <a:spcPct val="115000"/>
              </a:lnSpc>
              <a:defRPr sz="1300">
                <a:solidFill>
                  <a:srgbClr val="434343"/>
                </a:solidFill>
              </a:defRPr>
            </a:pPr>
            <a:r>
              <a:t>//inJustDecodeBounds为false，返回bitmap</a:t>
            </a:r>
          </a:p>
          <a:p>
            <a:pPr indent="457200">
              <a:lnSpc>
                <a:spcPct val="115000"/>
              </a:lnSpc>
              <a:defRPr sz="1300">
                <a:solidFill>
                  <a:srgbClr val="FF0000"/>
                </a:solidFill>
              </a:defRPr>
            </a:pPr>
            <a:r>
              <a:t>options.inJustDecodeBounds = false;</a:t>
            </a:r>
          </a:p>
          <a:p>
            <a:pPr indent="457200">
              <a:lnSpc>
                <a:spcPct val="115000"/>
              </a:lnSpc>
              <a:defRPr sz="1300">
                <a:solidFill>
                  <a:srgbClr val="434343"/>
                </a:solidFill>
              </a:defRPr>
            </a:pPr>
            <a:r>
              <a:t>Bitmap bitmap = BitmapFactory.decodeResource(getResources(), images[position], options);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可绘制对象资源是图形的一般概念，是指可在屏幕上绘制的图形…"/>
          <p:cNvSpPr txBox="1"/>
          <p:nvPr>
            <p:ph type="body" idx="1"/>
          </p:nvPr>
        </p:nvSpPr>
        <p:spPr>
          <a:prstGeom prst="rect">
            <a:avLst/>
          </a:prstGeom>
        </p:spPr>
        <p:txBody>
          <a:bodyPr/>
          <a:lstStyle/>
          <a:p>
            <a:pPr marL="0" indent="0" defTabSz="457200">
              <a:lnSpc>
                <a:spcPts val="3700"/>
              </a:lnSpc>
              <a:buClrTx/>
              <a:buSzTx/>
              <a:buFontTx/>
              <a:buNone/>
              <a:defRPr sz="1600">
                <a:solidFill>
                  <a:srgbClr val="202124"/>
                </a:solidFill>
                <a:latin typeface="+mj-lt"/>
                <a:ea typeface="+mj-ea"/>
                <a:cs typeface="+mj-cs"/>
                <a:sym typeface="Helvetica"/>
              </a:defRPr>
            </a:pPr>
            <a:r>
              <a:t>可绘制对象资源是图形的一般概念，是指可在屏幕上绘制的图形</a:t>
            </a:r>
          </a:p>
          <a:p>
            <a:pPr marL="0" indent="0" defTabSz="457200">
              <a:lnSpc>
                <a:spcPts val="3700"/>
              </a:lnSpc>
              <a:buClrTx/>
              <a:buSzTx/>
              <a:buFontTx/>
              <a:buNone/>
              <a:defRPr sz="1600">
                <a:solidFill>
                  <a:srgbClr val="202124"/>
                </a:solidFill>
                <a:latin typeface="+mj-lt"/>
                <a:ea typeface="+mj-ea"/>
                <a:cs typeface="+mj-cs"/>
                <a:sym typeface="Helvetica"/>
              </a:defRPr>
            </a:pPr>
          </a:p>
          <a:p>
            <a:pPr marL="0" indent="0" defTabSz="457200">
              <a:lnSpc>
                <a:spcPts val="3700"/>
              </a:lnSpc>
              <a:buClrTx/>
              <a:buSzTx/>
              <a:buFontTx/>
              <a:buNone/>
              <a:defRPr sz="1600">
                <a:solidFill>
                  <a:srgbClr val="202124"/>
                </a:solidFill>
                <a:latin typeface="+mj-lt"/>
                <a:ea typeface="+mj-ea"/>
                <a:cs typeface="+mj-cs"/>
                <a:sym typeface="Helvetica"/>
              </a:defRPr>
            </a:pPr>
            <a:r>
              <a:t>· BitmapDrawable .jpg/.png/.webp图片</a:t>
            </a:r>
          </a:p>
          <a:p>
            <a:pPr marL="0" indent="0" defTabSz="457200">
              <a:lnSpc>
                <a:spcPts val="3700"/>
              </a:lnSpc>
              <a:buClrTx/>
              <a:buSzTx/>
              <a:buFontTx/>
              <a:buNone/>
              <a:defRPr sz="1600">
                <a:solidFill>
                  <a:srgbClr val="202124"/>
                </a:solidFill>
                <a:latin typeface="+mj-lt"/>
                <a:ea typeface="+mj-ea"/>
                <a:cs typeface="+mj-cs"/>
                <a:sym typeface="Helvetica"/>
              </a:defRPr>
            </a:pPr>
          </a:p>
          <a:p>
            <a:pPr marL="0" indent="0" defTabSz="457200">
              <a:lnSpc>
                <a:spcPts val="3700"/>
              </a:lnSpc>
              <a:buClrTx/>
              <a:buSzTx/>
              <a:buFontTx/>
              <a:buNone/>
              <a:defRPr sz="1600">
                <a:solidFill>
                  <a:srgbClr val="202124"/>
                </a:solidFill>
                <a:latin typeface="+mj-lt"/>
                <a:ea typeface="+mj-ea"/>
                <a:cs typeface="+mj-cs"/>
                <a:sym typeface="Helvetica"/>
              </a:defRPr>
            </a:pPr>
            <a:r>
              <a:t>· NinePatchDrawable .9.png图片</a:t>
            </a:r>
          </a:p>
          <a:p>
            <a:pPr marL="0" indent="0" defTabSz="457200">
              <a:lnSpc>
                <a:spcPts val="3700"/>
              </a:lnSpc>
              <a:buClrTx/>
              <a:buSzTx/>
              <a:buFontTx/>
              <a:buNone/>
              <a:defRPr sz="1600">
                <a:solidFill>
                  <a:srgbClr val="202124"/>
                </a:solidFill>
                <a:latin typeface="+mj-lt"/>
                <a:ea typeface="+mj-ea"/>
                <a:cs typeface="+mj-cs"/>
                <a:sym typeface="Helvetica"/>
              </a:defRPr>
            </a:pPr>
          </a:p>
          <a:p>
            <a:pPr marL="0" indent="0" defTabSz="457200">
              <a:lnSpc>
                <a:spcPts val="3700"/>
              </a:lnSpc>
              <a:buClrTx/>
              <a:buSzTx/>
              <a:buFontTx/>
              <a:buNone/>
              <a:defRPr sz="1600">
                <a:solidFill>
                  <a:srgbClr val="202124"/>
                </a:solidFill>
                <a:latin typeface="+mj-lt"/>
                <a:ea typeface="+mj-ea"/>
                <a:cs typeface="+mj-cs"/>
                <a:sym typeface="Helvetica"/>
              </a:defRPr>
            </a:pPr>
            <a:r>
              <a:t>· GradientDrawable 几何形状，包括颜色和渐变</a:t>
            </a:r>
          </a:p>
          <a:p>
            <a:pPr marL="0" indent="0" defTabSz="457200">
              <a:lnSpc>
                <a:spcPts val="3700"/>
              </a:lnSpc>
              <a:buClrTx/>
              <a:buSzTx/>
              <a:buFontTx/>
              <a:buNone/>
              <a:defRPr sz="1600">
                <a:solidFill>
                  <a:srgbClr val="202124"/>
                </a:solidFill>
                <a:latin typeface="+mj-lt"/>
                <a:ea typeface="+mj-ea"/>
                <a:cs typeface="+mj-cs"/>
                <a:sym typeface="Helvetica"/>
              </a:defRPr>
            </a:pPr>
          </a:p>
          <a:p>
            <a:pPr marL="0" indent="0" defTabSz="457200">
              <a:lnSpc>
                <a:spcPts val="3700"/>
              </a:lnSpc>
              <a:buClrTx/>
              <a:buSzTx/>
              <a:buFontTx/>
              <a:buNone/>
              <a:defRPr sz="1600">
                <a:solidFill>
                  <a:srgbClr val="202124"/>
                </a:solidFill>
                <a:latin typeface="+mj-lt"/>
                <a:ea typeface="+mj-ea"/>
                <a:cs typeface="+mj-cs"/>
                <a:sym typeface="Helvetica"/>
              </a:defRPr>
            </a:pPr>
            <a:r>
              <a:t>· AnimationDrawable 动图</a:t>
            </a:r>
          </a:p>
        </p:txBody>
      </p:sp>
      <p:sp>
        <p:nvSpPr>
          <p:cNvPr id="235" name="Google Shape;181;p29"/>
          <p:cNvSpPr txBox="1"/>
          <p:nvPr/>
        </p:nvSpPr>
        <p:spPr>
          <a:xfrm>
            <a:off x="311699" y="166498"/>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832104">
              <a:defRPr b="1" sz="2184">
                <a:solidFill>
                  <a:srgbClr val="3A5BAE"/>
                </a:solidFill>
              </a:defRPr>
            </a:lvl1pPr>
          </a:lstStyle>
          <a:p>
            <a:pPr/>
            <a:r>
              <a:t>Drawable 可绘制对象资源</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Google Shape;181;p29"/>
          <p:cNvSpPr txBox="1"/>
          <p:nvPr>
            <p:ph type="title"/>
          </p:nvPr>
        </p:nvSpPr>
        <p:spPr>
          <a:xfrm>
            <a:off x="311699" y="166537"/>
            <a:ext cx="8520602" cy="572702"/>
          </a:xfrm>
          <a:prstGeom prst="rect">
            <a:avLst/>
          </a:prstGeom>
        </p:spPr>
        <p:txBody>
          <a:bodyPr/>
          <a:lstStyle>
            <a:lvl1pPr>
              <a:defRPr>
                <a:solidFill>
                  <a:srgbClr val="3A5BAE"/>
                </a:solidFill>
              </a:defRPr>
            </a:lvl1pPr>
          </a:lstStyle>
          <a:p>
            <a:pPr/>
            <a:r>
              <a:t>ImageView</a:t>
            </a:r>
          </a:p>
        </p:txBody>
      </p:sp>
      <p:sp>
        <p:nvSpPr>
          <p:cNvPr id="238" name="Google Shape;182;p29"/>
          <p:cNvSpPr txBox="1"/>
          <p:nvPr>
            <p:ph type="body" sz="quarter" idx="1"/>
          </p:nvPr>
        </p:nvSpPr>
        <p:spPr>
          <a:xfrm>
            <a:off x="311699" y="819950"/>
            <a:ext cx="4260301" cy="1108501"/>
          </a:xfrm>
          <a:prstGeom prst="rect">
            <a:avLst/>
          </a:prstGeom>
        </p:spPr>
        <p:txBody>
          <a:bodyPr/>
          <a:lstStyle/>
          <a:p>
            <a:pPr marL="0" indent="0">
              <a:buSzTx/>
              <a:buNone/>
              <a:defRPr>
                <a:solidFill>
                  <a:srgbClr val="434343"/>
                </a:solidFill>
              </a:defRPr>
            </a:pPr>
            <a:r>
              <a:t>ImageView是Android显示图片的组件</a:t>
            </a:r>
          </a:p>
          <a:p>
            <a:pPr marL="0" indent="0">
              <a:spcBef>
                <a:spcPts val="1600"/>
              </a:spcBef>
              <a:buSzTx/>
              <a:buNone/>
              <a:defRPr>
                <a:solidFill>
                  <a:srgbClr val="434343"/>
                </a:solidFill>
              </a:defRPr>
            </a:pPr>
            <a:r>
              <a:t>主要方法：</a:t>
            </a:r>
          </a:p>
        </p:txBody>
      </p:sp>
      <p:graphicFrame>
        <p:nvGraphicFramePr>
          <p:cNvPr id="239" name="Google Shape;183;p29"/>
          <p:cNvGraphicFramePr/>
          <p:nvPr/>
        </p:nvGraphicFramePr>
        <p:xfrm>
          <a:off x="1796925" y="1416249"/>
          <a:ext cx="5809300" cy="32526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722325"/>
                <a:gridCol w="3086975"/>
              </a:tblGrid>
              <a:tr h="559900">
                <a:tc>
                  <a:txBody>
                    <a:bodyPr/>
                    <a:lstStyle/>
                    <a:p>
                      <a:pPr algn="l">
                        <a:spcBef>
                          <a:spcPts val="1200"/>
                        </a:spcBef>
                        <a:defRPr b="1" sz="1100"/>
                      </a:pPr>
                      <a:r>
                        <a:rPr>
                          <a:latin typeface="+mj-lt"/>
                          <a:ea typeface="+mj-ea"/>
                          <a:cs typeface="+mj-cs"/>
                          <a:sym typeface="Helvetica"/>
                        </a:rPr>
                        <a:t>方法名称</a:t>
                      </a:r>
                    </a:p>
                  </a:txBody>
                  <a:tcPr marL="91425" marR="91425" marT="91425" marB="91425" anchor="t" anchorCtr="0" horzOverflow="overflow">
                    <a:lnL>
                      <a:solidFill>
                        <a:srgbClr val="C0C0C0"/>
                      </a:solidFill>
                    </a:lnL>
                    <a:lnR>
                      <a:solidFill>
                        <a:srgbClr val="C0C0C0"/>
                      </a:solidFill>
                    </a:lnR>
                    <a:lnT>
                      <a:solidFill>
                        <a:srgbClr val="C0C0C0"/>
                      </a:solidFill>
                    </a:lnT>
                    <a:lnB>
                      <a:solidFill>
                        <a:srgbClr val="C0C0C0"/>
                      </a:solidFill>
                    </a:lnB>
                  </a:tcPr>
                </a:tc>
                <a:tc>
                  <a:txBody>
                    <a:bodyPr/>
                    <a:lstStyle/>
                    <a:p>
                      <a:pPr algn="l">
                        <a:spcBef>
                          <a:spcPts val="1200"/>
                        </a:spcBef>
                        <a:defRPr sz="1100">
                          <a:latin typeface="SimHei"/>
                          <a:ea typeface="SimHei"/>
                          <a:cs typeface="SimHei"/>
                          <a:sym typeface="SimHei"/>
                        </a:defRPr>
                      </a:pPr>
                      <a:r>
                        <a:t>说</a:t>
                      </a:r>
                      <a:r>
                        <a:rPr b="1"/>
                        <a:t>明</a:t>
                      </a:r>
                    </a:p>
                  </a:txBody>
                  <a:tcPr marL="91425" marR="91425" marT="91425" marB="91425" anchor="t" anchorCtr="0" horzOverflow="overflow">
                    <a:lnL>
                      <a:solidFill>
                        <a:srgbClr val="C0C0C0"/>
                      </a:solidFill>
                    </a:lnL>
                    <a:lnR>
                      <a:solidFill>
                        <a:srgbClr val="C0C0C0"/>
                      </a:solidFill>
                    </a:lnR>
                    <a:lnT>
                      <a:solidFill>
                        <a:srgbClr val="C0C0C0"/>
                      </a:solidFill>
                    </a:lnT>
                    <a:lnB>
                      <a:solidFill>
                        <a:srgbClr val="C0C0C0"/>
                      </a:solidFill>
                    </a:lnB>
                  </a:tcPr>
                </a:tc>
              </a:tr>
              <a:tr h="673175">
                <a:tc>
                  <a:txBody>
                    <a:bodyPr/>
                    <a:lstStyle/>
                    <a:p>
                      <a:pPr algn="l">
                        <a:spcBef>
                          <a:spcPts val="1200"/>
                        </a:spcBef>
                        <a:defRPr sz="1800"/>
                      </a:pPr>
                      <a:r>
                        <a:rPr sz="1000">
                          <a:latin typeface="Verdana"/>
                          <a:ea typeface="Verdana"/>
                          <a:cs typeface="Verdana"/>
                          <a:sym typeface="Verdana"/>
                        </a:rPr>
                        <a:t>setImageBitmap(Bitmap bm)</a:t>
                      </a:r>
                    </a:p>
                  </a:txBody>
                  <a:tcPr marL="91425" marR="91425" marT="91425" marB="91425" anchor="t" anchorCtr="0" horzOverflow="overflow">
                    <a:lnL>
                      <a:solidFill>
                        <a:srgbClr val="C0C0C0"/>
                      </a:solidFill>
                    </a:lnL>
                    <a:lnR>
                      <a:solidFill>
                        <a:srgbClr val="C0C0C0"/>
                      </a:solidFill>
                    </a:lnR>
                    <a:lnT>
                      <a:solidFill>
                        <a:srgbClr val="C0C0C0"/>
                      </a:solidFill>
                    </a:lnT>
                    <a:lnB>
                      <a:solidFill>
                        <a:srgbClr val="C0C0C0"/>
                      </a:solidFill>
                    </a:lnB>
                  </a:tcPr>
                </a:tc>
                <a:tc>
                  <a:txBody>
                    <a:bodyPr/>
                    <a:lstStyle/>
                    <a:p>
                      <a:pPr algn="l">
                        <a:spcBef>
                          <a:spcPts val="1200"/>
                        </a:spcBef>
                        <a:defRPr sz="1000"/>
                      </a:pPr>
                      <a:r>
                        <a:rPr>
                          <a:latin typeface="+mj-lt"/>
                          <a:ea typeface="+mj-ea"/>
                          <a:cs typeface="+mj-cs"/>
                          <a:sym typeface="Helvetica"/>
                        </a:rPr>
                        <a:t>使用</a:t>
                      </a:r>
                      <a:r>
                        <a:rPr>
                          <a:latin typeface="Verdana"/>
                          <a:ea typeface="Verdana"/>
                          <a:cs typeface="Verdana"/>
                          <a:sym typeface="Verdana"/>
                        </a:rPr>
                        <a:t>Bitmap</a:t>
                      </a:r>
                      <a:r>
                        <a:rPr>
                          <a:latin typeface="SimHei"/>
                          <a:ea typeface="SimHei"/>
                          <a:cs typeface="SimHei"/>
                          <a:sym typeface="SimHei"/>
                        </a:rPr>
                        <a:t>对</a:t>
                      </a:r>
                      <a:r>
                        <a:rPr>
                          <a:latin typeface="+mj-lt"/>
                          <a:ea typeface="+mj-ea"/>
                          <a:cs typeface="+mj-cs"/>
                          <a:sym typeface="Helvetica"/>
                        </a:rPr>
                        <a:t>象</a:t>
                      </a:r>
                      <a:r>
                        <a:rPr>
                          <a:latin typeface="SimHei"/>
                          <a:ea typeface="SimHei"/>
                          <a:cs typeface="SimHei"/>
                          <a:sym typeface="SimHei"/>
                        </a:rPr>
                        <a:t>设</a:t>
                      </a:r>
                      <a:r>
                        <a:rPr>
                          <a:latin typeface="+mj-lt"/>
                          <a:ea typeface="+mj-ea"/>
                          <a:cs typeface="+mj-cs"/>
                          <a:sym typeface="Helvetica"/>
                        </a:rPr>
                        <a:t>置 </a:t>
                      </a:r>
                      <a:r>
                        <a:rPr>
                          <a:latin typeface="Verdana"/>
                          <a:ea typeface="Verdana"/>
                          <a:cs typeface="Verdana"/>
                          <a:sym typeface="Verdana"/>
                        </a:rPr>
                        <a:t>ImageView</a:t>
                      </a:r>
                      <a:r>
                        <a:rPr>
                          <a:latin typeface="SimHei"/>
                          <a:ea typeface="SimHei"/>
                          <a:cs typeface="SimHei"/>
                          <a:sym typeface="SimHei"/>
                        </a:rPr>
                        <a:t>显</a:t>
                      </a:r>
                      <a:r>
                        <a:rPr>
                          <a:latin typeface="+mj-lt"/>
                          <a:ea typeface="+mj-ea"/>
                          <a:cs typeface="+mj-cs"/>
                          <a:sym typeface="Helvetica"/>
                        </a:rPr>
                        <a:t>示的</a:t>
                      </a:r>
                      <a:r>
                        <a:rPr>
                          <a:latin typeface="SimHei"/>
                          <a:ea typeface="SimHei"/>
                          <a:cs typeface="SimHei"/>
                          <a:sym typeface="SimHei"/>
                        </a:rPr>
                        <a:t>图</a:t>
                      </a:r>
                      <a:r>
                        <a:rPr>
                          <a:latin typeface="+mj-lt"/>
                          <a:ea typeface="+mj-ea"/>
                          <a:cs typeface="+mj-cs"/>
                          <a:sym typeface="Helvetica"/>
                        </a:rPr>
                        <a:t>片</a:t>
                      </a:r>
                    </a:p>
                  </a:txBody>
                  <a:tcPr marL="91425" marR="91425" marT="91425" marB="91425" anchor="t" anchorCtr="0" horzOverflow="overflow">
                    <a:lnL>
                      <a:solidFill>
                        <a:srgbClr val="C0C0C0"/>
                      </a:solidFill>
                    </a:lnL>
                    <a:lnR>
                      <a:solidFill>
                        <a:srgbClr val="C0C0C0"/>
                      </a:solidFill>
                    </a:lnR>
                    <a:lnT>
                      <a:solidFill>
                        <a:srgbClr val="C0C0C0"/>
                      </a:solidFill>
                    </a:lnT>
                    <a:lnB>
                      <a:solidFill>
                        <a:srgbClr val="C0C0C0"/>
                      </a:solidFill>
                    </a:lnB>
                  </a:tcPr>
                </a:tc>
              </a:tr>
              <a:tr h="673175">
                <a:tc>
                  <a:txBody>
                    <a:bodyPr/>
                    <a:lstStyle/>
                    <a:p>
                      <a:pPr algn="l">
                        <a:spcBef>
                          <a:spcPts val="1200"/>
                        </a:spcBef>
                        <a:defRPr sz="1800"/>
                      </a:pPr>
                      <a:r>
                        <a:rPr sz="1000">
                          <a:latin typeface="Verdana"/>
                          <a:ea typeface="Verdana"/>
                          <a:cs typeface="Verdana"/>
                          <a:sym typeface="Verdana"/>
                        </a:rPr>
                        <a:t>setImageDrawable(Drawable drawable)</a:t>
                      </a:r>
                    </a:p>
                  </a:txBody>
                  <a:tcPr marL="91425" marR="91425" marT="91425" marB="91425" anchor="t" anchorCtr="0" horzOverflow="overflow">
                    <a:lnL>
                      <a:solidFill>
                        <a:srgbClr val="C0C0C0"/>
                      </a:solidFill>
                    </a:lnL>
                    <a:lnR>
                      <a:solidFill>
                        <a:srgbClr val="C0C0C0"/>
                      </a:solidFill>
                    </a:lnR>
                    <a:lnT>
                      <a:solidFill>
                        <a:srgbClr val="C0C0C0"/>
                      </a:solidFill>
                    </a:lnT>
                    <a:lnB>
                      <a:solidFill>
                        <a:srgbClr val="C0C0C0"/>
                      </a:solidFill>
                    </a:lnB>
                  </a:tcPr>
                </a:tc>
                <a:tc>
                  <a:txBody>
                    <a:bodyPr/>
                    <a:lstStyle/>
                    <a:p>
                      <a:pPr algn="l">
                        <a:spcBef>
                          <a:spcPts val="1200"/>
                        </a:spcBef>
                        <a:defRPr sz="1000"/>
                      </a:pPr>
                      <a:r>
                        <a:rPr>
                          <a:latin typeface="+mj-lt"/>
                          <a:ea typeface="+mj-ea"/>
                          <a:cs typeface="+mj-cs"/>
                          <a:sym typeface="Helvetica"/>
                        </a:rPr>
                        <a:t>使用</a:t>
                      </a:r>
                      <a:r>
                        <a:rPr>
                          <a:latin typeface="Verdana"/>
                          <a:ea typeface="Verdana"/>
                          <a:cs typeface="Verdana"/>
                          <a:sym typeface="Verdana"/>
                        </a:rPr>
                        <a:t>Drawable</a:t>
                      </a:r>
                      <a:r>
                        <a:rPr>
                          <a:latin typeface="SimHei"/>
                          <a:ea typeface="SimHei"/>
                          <a:cs typeface="SimHei"/>
                          <a:sym typeface="SimHei"/>
                        </a:rPr>
                        <a:t>对</a:t>
                      </a:r>
                      <a:r>
                        <a:rPr>
                          <a:latin typeface="+mj-lt"/>
                          <a:ea typeface="+mj-ea"/>
                          <a:cs typeface="+mj-cs"/>
                          <a:sym typeface="Helvetica"/>
                        </a:rPr>
                        <a:t>象</a:t>
                      </a:r>
                      <a:r>
                        <a:rPr>
                          <a:latin typeface="SimHei"/>
                          <a:ea typeface="SimHei"/>
                          <a:cs typeface="SimHei"/>
                          <a:sym typeface="SimHei"/>
                        </a:rPr>
                        <a:t>设</a:t>
                      </a:r>
                      <a:r>
                        <a:rPr>
                          <a:latin typeface="+mj-lt"/>
                          <a:ea typeface="+mj-ea"/>
                          <a:cs typeface="+mj-cs"/>
                          <a:sym typeface="Helvetica"/>
                        </a:rPr>
                        <a:t>置 </a:t>
                      </a:r>
                      <a:r>
                        <a:rPr>
                          <a:latin typeface="Verdana"/>
                          <a:ea typeface="Verdana"/>
                          <a:cs typeface="Verdana"/>
                          <a:sym typeface="Verdana"/>
                        </a:rPr>
                        <a:t>ImageView</a:t>
                      </a:r>
                      <a:r>
                        <a:rPr>
                          <a:latin typeface="SimHei"/>
                          <a:ea typeface="SimHei"/>
                          <a:cs typeface="SimHei"/>
                          <a:sym typeface="SimHei"/>
                        </a:rPr>
                        <a:t>显</a:t>
                      </a:r>
                      <a:r>
                        <a:rPr>
                          <a:latin typeface="+mj-lt"/>
                          <a:ea typeface="+mj-ea"/>
                          <a:cs typeface="+mj-cs"/>
                          <a:sym typeface="Helvetica"/>
                        </a:rPr>
                        <a:t>示的</a:t>
                      </a:r>
                      <a:r>
                        <a:rPr>
                          <a:latin typeface="SimHei"/>
                          <a:ea typeface="SimHei"/>
                          <a:cs typeface="SimHei"/>
                          <a:sym typeface="SimHei"/>
                        </a:rPr>
                        <a:t>图</a:t>
                      </a:r>
                      <a:r>
                        <a:rPr>
                          <a:latin typeface="+mj-lt"/>
                          <a:ea typeface="+mj-ea"/>
                          <a:cs typeface="+mj-cs"/>
                          <a:sym typeface="Helvetica"/>
                        </a:rPr>
                        <a:t>片</a:t>
                      </a:r>
                    </a:p>
                  </a:txBody>
                  <a:tcPr marL="91425" marR="91425" marT="91425" marB="91425" anchor="t" anchorCtr="0" horzOverflow="overflow">
                    <a:lnL>
                      <a:solidFill>
                        <a:srgbClr val="C0C0C0"/>
                      </a:solidFill>
                    </a:lnL>
                    <a:lnR>
                      <a:solidFill>
                        <a:srgbClr val="C0C0C0"/>
                      </a:solidFill>
                    </a:lnR>
                    <a:lnT>
                      <a:solidFill>
                        <a:srgbClr val="C0C0C0"/>
                      </a:solidFill>
                    </a:lnT>
                    <a:lnB>
                      <a:solidFill>
                        <a:srgbClr val="C0C0C0"/>
                      </a:solidFill>
                    </a:lnB>
                  </a:tcPr>
                </a:tc>
              </a:tr>
              <a:tr h="673175">
                <a:tc>
                  <a:txBody>
                    <a:bodyPr/>
                    <a:lstStyle/>
                    <a:p>
                      <a:pPr algn="l">
                        <a:spcBef>
                          <a:spcPts val="1200"/>
                        </a:spcBef>
                        <a:defRPr sz="1800"/>
                      </a:pPr>
                      <a:r>
                        <a:rPr sz="1000">
                          <a:latin typeface="Verdana"/>
                          <a:ea typeface="Verdana"/>
                          <a:cs typeface="Verdana"/>
                          <a:sym typeface="Verdana"/>
                        </a:rPr>
                        <a:t>setImageResource(int resId)</a:t>
                      </a:r>
                    </a:p>
                  </a:txBody>
                  <a:tcPr marL="91425" marR="91425" marT="91425" marB="91425" anchor="t" anchorCtr="0" horzOverflow="overflow">
                    <a:lnL>
                      <a:solidFill>
                        <a:srgbClr val="C0C0C0"/>
                      </a:solidFill>
                    </a:lnL>
                    <a:lnR>
                      <a:solidFill>
                        <a:srgbClr val="C0C0C0"/>
                      </a:solidFill>
                    </a:lnR>
                    <a:lnT>
                      <a:solidFill>
                        <a:srgbClr val="C0C0C0"/>
                      </a:solidFill>
                    </a:lnT>
                    <a:lnB>
                      <a:solidFill>
                        <a:srgbClr val="C0C0C0"/>
                      </a:solidFill>
                    </a:lnB>
                  </a:tcPr>
                </a:tc>
                <a:tc>
                  <a:txBody>
                    <a:bodyPr/>
                    <a:lstStyle/>
                    <a:p>
                      <a:pPr algn="l">
                        <a:spcBef>
                          <a:spcPts val="1200"/>
                        </a:spcBef>
                        <a:defRPr sz="1000"/>
                      </a:pPr>
                      <a:r>
                        <a:rPr>
                          <a:latin typeface="+mj-lt"/>
                          <a:ea typeface="+mj-ea"/>
                          <a:cs typeface="+mj-cs"/>
                          <a:sym typeface="Helvetica"/>
                        </a:rPr>
                        <a:t>使用</a:t>
                      </a:r>
                      <a:r>
                        <a:rPr>
                          <a:latin typeface="SimHei"/>
                          <a:ea typeface="SimHei"/>
                          <a:cs typeface="SimHei"/>
                          <a:sym typeface="SimHei"/>
                        </a:rPr>
                        <a:t>资</a:t>
                      </a:r>
                      <a:r>
                        <a:rPr>
                          <a:latin typeface="+mj-lt"/>
                          <a:ea typeface="+mj-ea"/>
                          <a:cs typeface="+mj-cs"/>
                          <a:sym typeface="Helvetica"/>
                        </a:rPr>
                        <a:t>源</a:t>
                      </a:r>
                      <a:r>
                        <a:rPr>
                          <a:latin typeface="Verdana"/>
                          <a:ea typeface="Verdana"/>
                          <a:cs typeface="Verdana"/>
                          <a:sym typeface="Verdana"/>
                        </a:rPr>
                        <a:t>ID</a:t>
                      </a:r>
                      <a:r>
                        <a:rPr>
                          <a:latin typeface="SimHei"/>
                          <a:ea typeface="SimHei"/>
                          <a:cs typeface="SimHei"/>
                          <a:sym typeface="SimHei"/>
                        </a:rPr>
                        <a:t>设</a:t>
                      </a:r>
                      <a:r>
                        <a:rPr>
                          <a:latin typeface="+mj-lt"/>
                          <a:ea typeface="+mj-ea"/>
                          <a:cs typeface="+mj-cs"/>
                          <a:sym typeface="Helvetica"/>
                        </a:rPr>
                        <a:t>置</a:t>
                      </a:r>
                      <a:r>
                        <a:rPr>
                          <a:latin typeface="Verdana"/>
                          <a:ea typeface="Verdana"/>
                          <a:cs typeface="Verdana"/>
                          <a:sym typeface="Verdana"/>
                        </a:rPr>
                        <a:t>ImageView </a:t>
                      </a:r>
                      <a:r>
                        <a:rPr>
                          <a:latin typeface="SimHei"/>
                          <a:ea typeface="SimHei"/>
                          <a:cs typeface="SimHei"/>
                          <a:sym typeface="SimHei"/>
                        </a:rPr>
                        <a:t>显</a:t>
                      </a:r>
                      <a:r>
                        <a:rPr>
                          <a:latin typeface="+mj-lt"/>
                          <a:ea typeface="+mj-ea"/>
                          <a:cs typeface="+mj-cs"/>
                          <a:sym typeface="Helvetica"/>
                        </a:rPr>
                        <a:t>示的</a:t>
                      </a:r>
                      <a:r>
                        <a:rPr>
                          <a:latin typeface="SimHei"/>
                          <a:ea typeface="SimHei"/>
                          <a:cs typeface="SimHei"/>
                          <a:sym typeface="SimHei"/>
                        </a:rPr>
                        <a:t>图</a:t>
                      </a:r>
                      <a:r>
                        <a:rPr>
                          <a:latin typeface="+mj-lt"/>
                          <a:ea typeface="+mj-ea"/>
                          <a:cs typeface="+mj-cs"/>
                          <a:sym typeface="Helvetica"/>
                        </a:rPr>
                        <a:t>片</a:t>
                      </a:r>
                    </a:p>
                  </a:txBody>
                  <a:tcPr marL="91425" marR="91425" marT="91425" marB="91425" anchor="t" anchorCtr="0" horzOverflow="overflow">
                    <a:lnL>
                      <a:solidFill>
                        <a:srgbClr val="C0C0C0"/>
                      </a:solidFill>
                    </a:lnL>
                    <a:lnR>
                      <a:solidFill>
                        <a:srgbClr val="C0C0C0"/>
                      </a:solidFill>
                    </a:lnR>
                    <a:lnT>
                      <a:solidFill>
                        <a:srgbClr val="C0C0C0"/>
                      </a:solidFill>
                    </a:lnT>
                    <a:lnB>
                      <a:solidFill>
                        <a:srgbClr val="C0C0C0"/>
                      </a:solidFill>
                    </a:lnB>
                  </a:tcPr>
                </a:tc>
              </a:tr>
              <a:tr h="673175">
                <a:tc>
                  <a:txBody>
                    <a:bodyPr/>
                    <a:lstStyle/>
                    <a:p>
                      <a:pPr algn="l">
                        <a:spcBef>
                          <a:spcPts val="1200"/>
                        </a:spcBef>
                        <a:defRPr sz="1800"/>
                      </a:pPr>
                      <a:r>
                        <a:rPr sz="1000">
                          <a:latin typeface="Verdana"/>
                          <a:ea typeface="Verdana"/>
                          <a:cs typeface="Verdana"/>
                          <a:sym typeface="Verdana"/>
                        </a:rPr>
                        <a:t>setImageURI(Uri uri)</a:t>
                      </a:r>
                    </a:p>
                  </a:txBody>
                  <a:tcPr marL="91425" marR="91425" marT="91425" marB="91425" anchor="t" anchorCtr="0" horzOverflow="overflow">
                    <a:lnL>
                      <a:solidFill>
                        <a:srgbClr val="C0C0C0"/>
                      </a:solidFill>
                    </a:lnL>
                    <a:lnR>
                      <a:solidFill>
                        <a:srgbClr val="C0C0C0"/>
                      </a:solidFill>
                    </a:lnR>
                    <a:lnT>
                      <a:solidFill>
                        <a:srgbClr val="C0C0C0"/>
                      </a:solidFill>
                    </a:lnT>
                    <a:lnB>
                      <a:solidFill>
                        <a:srgbClr val="C0C0C0"/>
                      </a:solidFill>
                    </a:lnB>
                  </a:tcPr>
                </a:tc>
                <a:tc>
                  <a:txBody>
                    <a:bodyPr/>
                    <a:lstStyle/>
                    <a:p>
                      <a:pPr algn="l">
                        <a:spcBef>
                          <a:spcPts val="1200"/>
                        </a:spcBef>
                        <a:defRPr sz="1000"/>
                      </a:pPr>
                      <a:r>
                        <a:rPr>
                          <a:latin typeface="+mj-lt"/>
                          <a:ea typeface="+mj-ea"/>
                          <a:cs typeface="+mj-cs"/>
                          <a:sym typeface="Helvetica"/>
                        </a:rPr>
                        <a:t>使用</a:t>
                      </a:r>
                      <a:r>
                        <a:rPr>
                          <a:latin typeface="SimHei"/>
                          <a:ea typeface="SimHei"/>
                          <a:cs typeface="SimHei"/>
                          <a:sym typeface="SimHei"/>
                        </a:rPr>
                        <a:t>图</a:t>
                      </a:r>
                      <a:r>
                        <a:rPr>
                          <a:latin typeface="+mj-lt"/>
                          <a:ea typeface="+mj-ea"/>
                          <a:cs typeface="+mj-cs"/>
                          <a:sym typeface="Helvetica"/>
                        </a:rPr>
                        <a:t>片的</a:t>
                      </a:r>
                      <a:r>
                        <a:rPr>
                          <a:latin typeface="Verdana"/>
                          <a:ea typeface="Verdana"/>
                          <a:cs typeface="Verdana"/>
                          <a:sym typeface="Verdana"/>
                        </a:rPr>
                        <a:t>URI</a:t>
                      </a:r>
                      <a:r>
                        <a:rPr>
                          <a:latin typeface="+mj-lt"/>
                          <a:ea typeface="+mj-ea"/>
                          <a:cs typeface="+mj-cs"/>
                          <a:sym typeface="Helvetica"/>
                        </a:rPr>
                        <a:t>地址</a:t>
                      </a:r>
                      <a:r>
                        <a:rPr>
                          <a:latin typeface="SimHei"/>
                          <a:ea typeface="SimHei"/>
                          <a:cs typeface="SimHei"/>
                          <a:sym typeface="SimHei"/>
                        </a:rPr>
                        <a:t>设</a:t>
                      </a:r>
                      <a:r>
                        <a:rPr>
                          <a:latin typeface="+mj-lt"/>
                          <a:ea typeface="+mj-ea"/>
                          <a:cs typeface="+mj-cs"/>
                          <a:sym typeface="Helvetica"/>
                        </a:rPr>
                        <a:t>置 </a:t>
                      </a:r>
                      <a:r>
                        <a:rPr>
                          <a:latin typeface="Verdana"/>
                          <a:ea typeface="Verdana"/>
                          <a:cs typeface="Verdana"/>
                          <a:sym typeface="Verdana"/>
                        </a:rPr>
                        <a:t>ImageView</a:t>
                      </a:r>
                      <a:r>
                        <a:rPr>
                          <a:latin typeface="SimHei"/>
                          <a:ea typeface="SimHei"/>
                          <a:cs typeface="SimHei"/>
                          <a:sym typeface="SimHei"/>
                        </a:rPr>
                        <a:t>显</a:t>
                      </a:r>
                      <a:r>
                        <a:rPr>
                          <a:latin typeface="+mj-lt"/>
                          <a:ea typeface="+mj-ea"/>
                          <a:cs typeface="+mj-cs"/>
                          <a:sym typeface="Helvetica"/>
                        </a:rPr>
                        <a:t>示的</a:t>
                      </a:r>
                      <a:r>
                        <a:rPr>
                          <a:latin typeface="SimHei"/>
                          <a:ea typeface="SimHei"/>
                          <a:cs typeface="SimHei"/>
                          <a:sym typeface="SimHei"/>
                        </a:rPr>
                        <a:t>图</a:t>
                      </a:r>
                      <a:r>
                        <a:rPr>
                          <a:latin typeface="+mj-lt"/>
                          <a:ea typeface="+mj-ea"/>
                          <a:cs typeface="+mj-cs"/>
                          <a:sym typeface="Helvetica"/>
                        </a:rPr>
                        <a:t>片</a:t>
                      </a:r>
                    </a:p>
                  </a:txBody>
                  <a:tcPr marL="91425" marR="91425" marT="91425" marB="91425" anchor="t" anchorCtr="0" horzOverflow="overflow">
                    <a:lnL>
                      <a:solidFill>
                        <a:srgbClr val="C0C0C0"/>
                      </a:solidFill>
                    </a:lnL>
                    <a:lnR>
                      <a:solidFill>
                        <a:srgbClr val="C0C0C0"/>
                      </a:solidFill>
                    </a:lnR>
                    <a:lnT>
                      <a:solidFill>
                        <a:srgbClr val="C0C0C0"/>
                      </a:solidFill>
                    </a:lnT>
                    <a:lnB>
                      <a:solidFill>
                        <a:srgbClr val="C0C0C0"/>
                      </a:solidFill>
                    </a:lnB>
                  </a:tcPr>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Google Shape;188;p30"/>
          <p:cNvSpPr txBox="1"/>
          <p:nvPr>
            <p:ph type="title"/>
          </p:nvPr>
        </p:nvSpPr>
        <p:spPr>
          <a:xfrm>
            <a:off x="311699" y="166537"/>
            <a:ext cx="8520602" cy="572702"/>
          </a:xfrm>
          <a:prstGeom prst="rect">
            <a:avLst/>
          </a:prstGeom>
        </p:spPr>
        <p:txBody>
          <a:bodyPr/>
          <a:lstStyle>
            <a:lvl1pPr>
              <a:defRPr>
                <a:solidFill>
                  <a:srgbClr val="3A5BAE"/>
                </a:solidFill>
              </a:defRPr>
            </a:lvl1pPr>
          </a:lstStyle>
          <a:p>
            <a:pPr/>
            <a:r>
              <a:t>ImageView</a:t>
            </a:r>
          </a:p>
        </p:txBody>
      </p:sp>
      <p:sp>
        <p:nvSpPr>
          <p:cNvPr id="242" name="Google Shape;189;p30"/>
          <p:cNvSpPr txBox="1"/>
          <p:nvPr/>
        </p:nvSpPr>
        <p:spPr>
          <a:xfrm>
            <a:off x="311699" y="798024"/>
            <a:ext cx="8089801" cy="106059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500">
                <a:solidFill>
                  <a:srgbClr val="434343"/>
                </a:solidFill>
              </a:defRPr>
            </a:pPr>
            <a:r>
              <a:t>ImageView.ScaleType主要值设置所显示的图片如何缩放或移动以适应ImageView的大小</a:t>
            </a:r>
          </a:p>
          <a:p>
            <a:pPr indent="914400">
              <a:lnSpc>
                <a:spcPct val="115000"/>
              </a:lnSpc>
              <a:defRPr sz="1800">
                <a:solidFill>
                  <a:srgbClr val="434343"/>
                </a:solidFill>
              </a:defRPr>
            </a:pPr>
            <a:r>
              <a:t> </a:t>
            </a:r>
          </a:p>
        </p:txBody>
      </p:sp>
      <p:graphicFrame>
        <p:nvGraphicFramePr>
          <p:cNvPr id="243" name="Google Shape;190;p30"/>
          <p:cNvGraphicFramePr/>
          <p:nvPr/>
        </p:nvGraphicFramePr>
        <p:xfrm>
          <a:off x="431550" y="1311299"/>
          <a:ext cx="5646568" cy="366648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238967"/>
                <a:gridCol w="3398075"/>
              </a:tblGrid>
              <a:tr h="550612">
                <a:tc>
                  <a:txBody>
                    <a:bodyPr/>
                    <a:lstStyle/>
                    <a:p>
                      <a:pPr algn="l">
                        <a:defRPr sz="1400"/>
                      </a:pPr>
                      <a:r>
                        <a:rPr>
                          <a:latin typeface="+mj-lt"/>
                          <a:ea typeface="+mj-ea"/>
                          <a:cs typeface="+mj-cs"/>
                          <a:sym typeface="Helvetica"/>
                        </a:rPr>
                        <a:t>值</a:t>
                      </a:r>
                    </a:p>
                  </a:txBody>
                  <a:tcPr marL="91425" marR="91425" marT="91425" marB="91425" anchor="t" anchorCtr="0" horzOverflow="overflow"/>
                </a:tc>
                <a:tc>
                  <a:txBody>
                    <a:bodyPr/>
                    <a:lstStyle/>
                    <a:p>
                      <a:pPr algn="l">
                        <a:defRPr sz="1400"/>
                      </a:pPr>
                      <a:r>
                        <a:rPr>
                          <a:latin typeface="+mj-lt"/>
                          <a:ea typeface="+mj-ea"/>
                          <a:cs typeface="+mj-cs"/>
                          <a:sym typeface="Helvetica"/>
                        </a:rPr>
                        <a:t>说明</a:t>
                      </a:r>
                    </a:p>
                  </a:txBody>
                  <a:tcPr marL="91425" marR="91425" marT="91425" marB="91425" anchor="t" anchorCtr="0" horzOverflow="overflow"/>
                </a:tc>
              </a:tr>
              <a:tr h="640887">
                <a:tc>
                  <a:txBody>
                    <a:bodyPr/>
                    <a:lstStyle/>
                    <a:p>
                      <a:pPr algn="l">
                        <a:defRPr sz="1800"/>
                      </a:pPr>
                      <a:r>
                        <a:rPr sz="1000"/>
                        <a:t>ImageView.Scale.FIT_XY</a:t>
                      </a:r>
                    </a:p>
                  </a:txBody>
                  <a:tcPr marL="91425" marR="91425" marT="91425" marB="91425" anchor="t" anchorCtr="0" horzOverflow="overflow"/>
                </a:tc>
                <a:tc>
                  <a:txBody>
                    <a:bodyPr/>
                    <a:lstStyle/>
                    <a:p>
                      <a:pPr algn="l">
                        <a:defRPr sz="1000"/>
                      </a:pPr>
                      <a:r>
                        <a:rPr>
                          <a:latin typeface="+mj-lt"/>
                          <a:ea typeface="+mj-ea"/>
                          <a:cs typeface="+mj-cs"/>
                          <a:sym typeface="Helvetica"/>
                        </a:rPr>
                        <a:t>对图片横向、纵向独立缩放，使得该图完全适应于</a:t>
                      </a:r>
                      <a:r>
                        <a:t>ImageView</a:t>
                      </a:r>
                      <a:r>
                        <a:rPr>
                          <a:latin typeface="+mj-lt"/>
                          <a:ea typeface="+mj-ea"/>
                          <a:cs typeface="+mj-cs"/>
                          <a:sym typeface="Helvetica"/>
                        </a:rPr>
                        <a:t>，图片的纵横比可能会改变</a:t>
                      </a:r>
                    </a:p>
                  </a:txBody>
                  <a:tcPr marL="91425" marR="91425" marT="91425" marB="91425" anchor="t" anchorCtr="0" horzOverflow="overflow"/>
                </a:tc>
              </a:tr>
              <a:tr h="640887">
                <a:tc>
                  <a:txBody>
                    <a:bodyPr/>
                    <a:lstStyle/>
                    <a:p>
                      <a:pPr algn="l">
                        <a:defRPr sz="1800"/>
                      </a:pPr>
                      <a:r>
                        <a:rPr sz="1000"/>
                        <a:t>ImageView.Scale.FIT_END</a:t>
                      </a:r>
                    </a:p>
                  </a:txBody>
                  <a:tcPr marL="91425" marR="91425" marT="91425" marB="91425" anchor="t" anchorCtr="0" horzOverflow="overflow"/>
                </a:tc>
                <a:tc>
                  <a:txBody>
                    <a:bodyPr/>
                    <a:lstStyle/>
                    <a:p>
                      <a:pPr algn="l">
                        <a:defRPr sz="1000"/>
                      </a:pPr>
                      <a:r>
                        <a:rPr>
                          <a:latin typeface="+mj-lt"/>
                          <a:ea typeface="+mj-ea"/>
                          <a:cs typeface="+mj-cs"/>
                          <a:sym typeface="Helvetica"/>
                        </a:rPr>
                        <a:t>保持纵横比缩放图片，直到该图能完全显示到</a:t>
                      </a:r>
                      <a:r>
                        <a:t>ImageView</a:t>
                      </a:r>
                      <a:r>
                        <a:rPr>
                          <a:latin typeface="+mj-lt"/>
                          <a:ea typeface="+mj-ea"/>
                          <a:cs typeface="+mj-cs"/>
                          <a:sym typeface="Helvetica"/>
                        </a:rPr>
                        <a:t>，从</a:t>
                      </a:r>
                      <a:r>
                        <a:t>ImageView</a:t>
                      </a:r>
                      <a:r>
                        <a:rPr>
                          <a:latin typeface="+mj-lt"/>
                          <a:ea typeface="+mj-ea"/>
                          <a:cs typeface="+mj-cs"/>
                          <a:sym typeface="Helvetica"/>
                        </a:rPr>
                        <a:t>的右下角显示</a:t>
                      </a:r>
                    </a:p>
                  </a:txBody>
                  <a:tcPr marL="91425" marR="91425" marT="91425" marB="91425" anchor="t" anchorCtr="0" horzOverflow="overflow"/>
                </a:tc>
              </a:tr>
              <a:tr h="542792">
                <a:tc>
                  <a:txBody>
                    <a:bodyPr/>
                    <a:lstStyle/>
                    <a:p>
                      <a:pPr algn="l">
                        <a:defRPr sz="1800"/>
                      </a:pPr>
                      <a:r>
                        <a:rPr sz="1000"/>
                        <a:t>ImageView.Scale.CENTER</a:t>
                      </a:r>
                    </a:p>
                  </a:txBody>
                  <a:tcPr marL="91425" marR="91425" marT="91425" marB="91425" anchor="t" anchorCtr="0" horzOverflow="overflow"/>
                </a:tc>
                <a:tc>
                  <a:txBody>
                    <a:bodyPr/>
                    <a:lstStyle/>
                    <a:p>
                      <a:pPr algn="l">
                        <a:defRPr sz="1000"/>
                      </a:pPr>
                      <a:r>
                        <a:rPr>
                          <a:latin typeface="+mj-lt"/>
                          <a:ea typeface="+mj-ea"/>
                          <a:cs typeface="+mj-cs"/>
                          <a:sym typeface="Helvetica"/>
                        </a:rPr>
                        <a:t>把图片放到</a:t>
                      </a:r>
                      <a:r>
                        <a:t>ImageView</a:t>
                      </a:r>
                      <a:r>
                        <a:rPr>
                          <a:latin typeface="+mj-lt"/>
                          <a:ea typeface="+mj-ea"/>
                          <a:cs typeface="+mj-cs"/>
                          <a:sym typeface="Helvetica"/>
                        </a:rPr>
                        <a:t>中间，不进行任何缩放</a:t>
                      </a:r>
                    </a:p>
                  </a:txBody>
                  <a:tcPr marL="91425" marR="91425" marT="91425" marB="91425" anchor="t" anchorCtr="0" horzOverflow="overflow"/>
                </a:tc>
              </a:tr>
              <a:tr h="640887">
                <a:tc>
                  <a:txBody>
                    <a:bodyPr/>
                    <a:lstStyle/>
                    <a:p>
                      <a:pPr algn="l">
                        <a:defRPr sz="1800"/>
                      </a:pPr>
                      <a:r>
                        <a:rPr sz="1000"/>
                        <a:t>ImageView.Scale.CENTER_CROP</a:t>
                      </a:r>
                    </a:p>
                  </a:txBody>
                  <a:tcPr marL="91425" marR="91425" marT="91425" marB="91425" anchor="t" anchorCtr="0" horzOverflow="overflow"/>
                </a:tc>
                <a:tc>
                  <a:txBody>
                    <a:bodyPr/>
                    <a:lstStyle/>
                    <a:p>
                      <a:pPr algn="l">
                        <a:defRPr sz="1000"/>
                      </a:pPr>
                      <a:r>
                        <a:rPr>
                          <a:latin typeface="+mj-lt"/>
                          <a:ea typeface="+mj-ea"/>
                          <a:cs typeface="+mj-cs"/>
                          <a:sym typeface="Helvetica"/>
                        </a:rPr>
                        <a:t>保持纵横比缩放图片使得图片能完全覆盖 </a:t>
                      </a:r>
                      <a:r>
                        <a:t>ImageView</a:t>
                      </a:r>
                      <a:r>
                        <a:rPr>
                          <a:latin typeface="+mj-lt"/>
                          <a:ea typeface="+mj-ea"/>
                          <a:cs typeface="+mj-cs"/>
                          <a:sym typeface="Helvetica"/>
                        </a:rPr>
                        <a:t>，最要图片最短边能显示即可</a:t>
                      </a:r>
                    </a:p>
                  </a:txBody>
                  <a:tcPr marL="91425" marR="91425" marT="91425" marB="91425" anchor="t" anchorCtr="0" horzOverflow="overflow"/>
                </a:tc>
              </a:tr>
              <a:tr h="640887">
                <a:tc>
                  <a:txBody>
                    <a:bodyPr/>
                    <a:lstStyle/>
                    <a:p>
                      <a:pPr algn="l">
                        <a:defRPr sz="1800"/>
                      </a:pPr>
                      <a:r>
                        <a:rPr sz="1000"/>
                        <a:t>ImageView.Scale.CENTER_INSIDE</a:t>
                      </a:r>
                    </a:p>
                  </a:txBody>
                  <a:tcPr marL="91425" marR="91425" marT="91425" marB="91425" anchor="t" anchorCtr="0" horzOverflow="overflow"/>
                </a:tc>
                <a:tc>
                  <a:txBody>
                    <a:bodyPr/>
                    <a:lstStyle/>
                    <a:p>
                      <a:pPr algn="l">
                        <a:defRPr sz="1000"/>
                      </a:pPr>
                      <a:r>
                        <a:rPr>
                          <a:latin typeface="+mj-lt"/>
                          <a:ea typeface="+mj-ea"/>
                          <a:cs typeface="+mj-cs"/>
                          <a:sym typeface="Helvetica"/>
                        </a:rPr>
                        <a:t>保持纵横比缩放图片，以使得</a:t>
                      </a:r>
                      <a:r>
                        <a:t>ImageView</a:t>
                      </a:r>
                      <a:r>
                        <a:rPr>
                          <a:latin typeface="+mj-lt"/>
                          <a:ea typeface="+mj-ea"/>
                          <a:cs typeface="+mj-cs"/>
                          <a:sym typeface="Helvetica"/>
                        </a:rPr>
                        <a:t>能完全显示该图片</a:t>
                      </a:r>
                    </a:p>
                  </a:txBody>
                  <a:tcPr marL="91425" marR="91425" marT="91425" marB="91425" anchor="t" anchorCtr="0" horzOverflow="overflow"/>
                </a:tc>
              </a:tr>
            </a:tbl>
          </a:graphicData>
        </a:graphic>
      </p:graphicFrame>
      <p:pic>
        <p:nvPicPr>
          <p:cNvPr id="244" name="图像" descr="图像"/>
          <p:cNvPicPr>
            <a:picLocks noChangeAspect="1"/>
          </p:cNvPicPr>
          <p:nvPr/>
        </p:nvPicPr>
        <p:blipFill>
          <a:blip r:embed="rId2">
            <a:extLst/>
          </a:blip>
          <a:stretch>
            <a:fillRect/>
          </a:stretch>
        </p:blipFill>
        <p:spPr>
          <a:xfrm>
            <a:off x="6024131" y="1155229"/>
            <a:ext cx="1533677" cy="1451808"/>
          </a:xfrm>
          <a:prstGeom prst="rect">
            <a:avLst/>
          </a:prstGeom>
          <a:ln w="12700">
            <a:miter lim="400000"/>
          </a:ln>
        </p:spPr>
      </p:pic>
      <p:pic>
        <p:nvPicPr>
          <p:cNvPr id="245" name="图像" descr="图像"/>
          <p:cNvPicPr>
            <a:picLocks noChangeAspect="1"/>
          </p:cNvPicPr>
          <p:nvPr/>
        </p:nvPicPr>
        <p:blipFill>
          <a:blip r:embed="rId3">
            <a:extLst/>
          </a:blip>
          <a:stretch>
            <a:fillRect/>
          </a:stretch>
        </p:blipFill>
        <p:spPr>
          <a:xfrm>
            <a:off x="7481609" y="1172388"/>
            <a:ext cx="1533677" cy="1417489"/>
          </a:xfrm>
          <a:prstGeom prst="rect">
            <a:avLst/>
          </a:prstGeom>
          <a:ln w="12700">
            <a:miter lim="400000"/>
          </a:ln>
        </p:spPr>
      </p:pic>
      <p:pic>
        <p:nvPicPr>
          <p:cNvPr id="246" name="图像" descr="图像"/>
          <p:cNvPicPr>
            <a:picLocks noChangeAspect="1"/>
          </p:cNvPicPr>
          <p:nvPr/>
        </p:nvPicPr>
        <p:blipFill>
          <a:blip r:embed="rId4">
            <a:extLst/>
          </a:blip>
          <a:stretch>
            <a:fillRect/>
          </a:stretch>
        </p:blipFill>
        <p:spPr>
          <a:xfrm>
            <a:off x="6024131" y="2663480"/>
            <a:ext cx="1533677" cy="1562505"/>
          </a:xfrm>
          <a:prstGeom prst="rect">
            <a:avLst/>
          </a:prstGeom>
          <a:ln w="12700">
            <a:miter lim="400000"/>
          </a:ln>
        </p:spPr>
      </p:pic>
      <p:pic>
        <p:nvPicPr>
          <p:cNvPr id="247" name="图像" descr="图像"/>
          <p:cNvPicPr>
            <a:picLocks noChangeAspect="1"/>
          </p:cNvPicPr>
          <p:nvPr/>
        </p:nvPicPr>
        <p:blipFill>
          <a:blip r:embed="rId5">
            <a:extLst/>
          </a:blip>
          <a:srcRect l="0" t="0" r="0" b="0"/>
          <a:stretch>
            <a:fillRect/>
          </a:stretch>
        </p:blipFill>
        <p:spPr>
          <a:xfrm>
            <a:off x="7481609" y="2628961"/>
            <a:ext cx="1604573" cy="156250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Google Shape;244;p38"/>
          <p:cNvSpPr txBox="1"/>
          <p:nvPr/>
        </p:nvSpPr>
        <p:spPr>
          <a:xfrm>
            <a:off x="311699" y="166498"/>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832104">
              <a:defRPr b="1" sz="2184">
                <a:solidFill>
                  <a:srgbClr val="3A5BAE"/>
                </a:solidFill>
              </a:defRPr>
            </a:lvl1pPr>
          </a:lstStyle>
          <a:p>
            <a:pPr/>
            <a:r>
              <a:t>图片加载和展示</a:t>
            </a:r>
          </a:p>
        </p:txBody>
      </p:sp>
      <p:pic>
        <p:nvPicPr>
          <p:cNvPr id="250" name="图像" descr="图像"/>
          <p:cNvPicPr>
            <a:picLocks noChangeAspect="1"/>
          </p:cNvPicPr>
          <p:nvPr/>
        </p:nvPicPr>
        <p:blipFill>
          <a:blip r:embed="rId2">
            <a:extLst/>
          </a:blip>
          <a:stretch>
            <a:fillRect/>
          </a:stretch>
        </p:blipFill>
        <p:spPr>
          <a:xfrm>
            <a:off x="1411154" y="773025"/>
            <a:ext cx="5502680" cy="413887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Google Shape;75;p15"/>
          <p:cNvSpPr txBox="1"/>
          <p:nvPr/>
        </p:nvSpPr>
        <p:spPr>
          <a:xfrm>
            <a:off x="2338025" y="1157974"/>
            <a:ext cx="3482550" cy="436801"/>
          </a:xfrm>
          <a:prstGeom prst="rect">
            <a:avLst/>
          </a:prstGeom>
          <a:ln w="12700">
            <a:miter lim="400000"/>
          </a:ln>
          <a:extLst>
            <a:ext uri="{C572A759-6A51-4108-AA02-DFA0A04FC94B}">
              <ma14:wrappingTextBoxFlag xmlns:ma14="http://schemas.microsoft.com/office/mac/drawingml/2011/main" val="1"/>
            </a:ext>
          </a:extLst>
        </p:spPr>
        <p:txBody>
          <a:bodyPr lIns="34249" tIns="34249" rIns="34249" bIns="34249">
            <a:spAutoFit/>
          </a:bodyPr>
          <a:lstStyle>
            <a:lvl1pPr>
              <a:lnSpc>
                <a:spcPct val="200000"/>
              </a:lnSpc>
              <a:defRPr b="1" sz="2100">
                <a:solidFill>
                  <a:srgbClr val="5E5E5E"/>
                </a:solidFill>
              </a:defRPr>
            </a:lvl1pPr>
          </a:lstStyle>
          <a:p>
            <a:pPr/>
            <a:r>
              <a:t>图片基础 </a:t>
            </a:r>
          </a:p>
        </p:txBody>
      </p:sp>
      <p:sp>
        <p:nvSpPr>
          <p:cNvPr id="164" name="Google Shape;77;p15"/>
          <p:cNvSpPr txBox="1"/>
          <p:nvPr/>
        </p:nvSpPr>
        <p:spPr>
          <a:xfrm>
            <a:off x="1491350" y="1082478"/>
            <a:ext cx="496651" cy="450984"/>
          </a:xfrm>
          <a:prstGeom prst="rect">
            <a:avLst/>
          </a:prstGeom>
          <a:ln w="12700">
            <a:miter lim="400000"/>
          </a:ln>
          <a:extLst>
            <a:ext uri="{C572A759-6A51-4108-AA02-DFA0A04FC94B}">
              <ma14:wrappingTextBoxFlag xmlns:ma14="http://schemas.microsoft.com/office/mac/drawingml/2011/main" val="1"/>
            </a:ext>
          </a:extLst>
        </p:spPr>
        <p:txBody>
          <a:bodyPr lIns="34249" tIns="34249" rIns="34249" bIns="34249">
            <a:spAutoFit/>
          </a:bodyPr>
          <a:lstStyle>
            <a:lvl1pPr algn="ctr">
              <a:lnSpc>
                <a:spcPct val="200000"/>
              </a:lnSpc>
              <a:defRPr b="1" sz="2700">
                <a:solidFill>
                  <a:srgbClr val="3A5BAE"/>
                </a:solidFill>
              </a:defRPr>
            </a:lvl1pPr>
          </a:lstStyle>
          <a:p>
            <a:pPr/>
            <a:r>
              <a:t>01</a:t>
            </a:r>
          </a:p>
        </p:txBody>
      </p:sp>
      <p:sp>
        <p:nvSpPr>
          <p:cNvPr id="165" name="Google Shape;78;p15"/>
          <p:cNvSpPr/>
          <p:nvPr/>
        </p:nvSpPr>
        <p:spPr>
          <a:xfrm>
            <a:off x="2146686" y="1172600"/>
            <a:ext cx="1" cy="324001"/>
          </a:xfrm>
          <a:prstGeom prst="line">
            <a:avLst/>
          </a:prstGeom>
          <a:ln w="12700">
            <a:solidFill>
              <a:srgbClr val="3A5BAE"/>
            </a:solidFill>
          </a:ln>
        </p:spPr>
        <p:txBody>
          <a:bodyPr lIns="0" tIns="0" rIns="0" bIns="0"/>
          <a:lstStyle/>
          <a:p>
            <a:pPr/>
          </a:p>
        </p:txBody>
      </p:sp>
      <p:sp>
        <p:nvSpPr>
          <p:cNvPr id="166" name="Google Shape;79;p15"/>
          <p:cNvSpPr txBox="1"/>
          <p:nvPr/>
        </p:nvSpPr>
        <p:spPr>
          <a:xfrm>
            <a:off x="2338000" y="2083903"/>
            <a:ext cx="2573551" cy="436801"/>
          </a:xfrm>
          <a:prstGeom prst="rect">
            <a:avLst/>
          </a:prstGeom>
          <a:ln w="12700">
            <a:miter lim="400000"/>
          </a:ln>
          <a:extLst>
            <a:ext uri="{C572A759-6A51-4108-AA02-DFA0A04FC94B}">
              <ma14:wrappingTextBoxFlag xmlns:ma14="http://schemas.microsoft.com/office/mac/drawingml/2011/main" val="1"/>
            </a:ext>
          </a:extLst>
        </p:spPr>
        <p:txBody>
          <a:bodyPr lIns="34249" tIns="34249" rIns="34249" bIns="34249">
            <a:spAutoFit/>
          </a:bodyPr>
          <a:lstStyle>
            <a:lvl1pPr>
              <a:lnSpc>
                <a:spcPct val="200000"/>
              </a:lnSpc>
              <a:defRPr b="1" sz="2100">
                <a:solidFill>
                  <a:srgbClr val="5E5E5E"/>
                </a:solidFill>
              </a:defRPr>
            </a:lvl1pPr>
          </a:lstStyle>
          <a:p>
            <a:pPr/>
            <a:r>
              <a:t>图片库</a:t>
            </a:r>
          </a:p>
        </p:txBody>
      </p:sp>
      <p:sp>
        <p:nvSpPr>
          <p:cNvPr id="167" name="Google Shape;80;p15"/>
          <p:cNvSpPr txBox="1"/>
          <p:nvPr/>
        </p:nvSpPr>
        <p:spPr>
          <a:xfrm>
            <a:off x="1491350" y="2008422"/>
            <a:ext cx="496651" cy="450984"/>
          </a:xfrm>
          <a:prstGeom prst="rect">
            <a:avLst/>
          </a:prstGeom>
          <a:ln w="12700">
            <a:miter lim="400000"/>
          </a:ln>
          <a:extLst>
            <a:ext uri="{C572A759-6A51-4108-AA02-DFA0A04FC94B}">
              <ma14:wrappingTextBoxFlag xmlns:ma14="http://schemas.microsoft.com/office/mac/drawingml/2011/main" val="1"/>
            </a:ext>
          </a:extLst>
        </p:spPr>
        <p:txBody>
          <a:bodyPr lIns="34249" tIns="34249" rIns="34249" bIns="34249">
            <a:spAutoFit/>
          </a:bodyPr>
          <a:lstStyle>
            <a:lvl1pPr algn="ctr">
              <a:lnSpc>
                <a:spcPct val="200000"/>
              </a:lnSpc>
              <a:defRPr b="1" sz="2700">
                <a:solidFill>
                  <a:srgbClr val="3A5BAE"/>
                </a:solidFill>
              </a:defRPr>
            </a:lvl1pPr>
          </a:lstStyle>
          <a:p>
            <a:pPr/>
            <a:r>
              <a:t>02</a:t>
            </a:r>
          </a:p>
        </p:txBody>
      </p:sp>
      <p:sp>
        <p:nvSpPr>
          <p:cNvPr id="168" name="Google Shape;81;p15"/>
          <p:cNvSpPr/>
          <p:nvPr/>
        </p:nvSpPr>
        <p:spPr>
          <a:xfrm>
            <a:off x="2146668" y="2098535"/>
            <a:ext cx="1" cy="324001"/>
          </a:xfrm>
          <a:prstGeom prst="line">
            <a:avLst/>
          </a:prstGeom>
          <a:ln w="12700">
            <a:solidFill>
              <a:srgbClr val="3A5BAE"/>
            </a:solidFill>
          </a:ln>
        </p:spPr>
        <p:txBody>
          <a:bodyPr lIns="0" tIns="0" rIns="0" bIns="0"/>
          <a:lstStyle/>
          <a:p>
            <a:pPr/>
          </a:p>
        </p:txBody>
      </p:sp>
      <p:sp>
        <p:nvSpPr>
          <p:cNvPr id="169" name="Google Shape;82;p15"/>
          <p:cNvSpPr txBox="1"/>
          <p:nvPr/>
        </p:nvSpPr>
        <p:spPr>
          <a:xfrm>
            <a:off x="2338025" y="2905112"/>
            <a:ext cx="3110851" cy="436801"/>
          </a:xfrm>
          <a:prstGeom prst="rect">
            <a:avLst/>
          </a:prstGeom>
          <a:ln w="12700">
            <a:miter lim="400000"/>
          </a:ln>
          <a:extLst>
            <a:ext uri="{C572A759-6A51-4108-AA02-DFA0A04FC94B}">
              <ma14:wrappingTextBoxFlag xmlns:ma14="http://schemas.microsoft.com/office/mac/drawingml/2011/main" val="1"/>
            </a:ext>
          </a:extLst>
        </p:spPr>
        <p:txBody>
          <a:bodyPr lIns="34249" tIns="34249" rIns="34249" bIns="34249">
            <a:spAutoFit/>
          </a:bodyPr>
          <a:lstStyle>
            <a:lvl1pPr>
              <a:lnSpc>
                <a:spcPct val="200000"/>
              </a:lnSpc>
              <a:defRPr b="1" sz="2100">
                <a:solidFill>
                  <a:srgbClr val="5E5E5E"/>
                </a:solidFill>
              </a:defRPr>
            </a:lvl1pPr>
          </a:lstStyle>
          <a:p>
            <a:pPr/>
            <a:r>
              <a:t>音视频播放</a:t>
            </a:r>
          </a:p>
        </p:txBody>
      </p:sp>
      <p:sp>
        <p:nvSpPr>
          <p:cNvPr id="170" name="Google Shape;83;p15"/>
          <p:cNvSpPr txBox="1"/>
          <p:nvPr/>
        </p:nvSpPr>
        <p:spPr>
          <a:xfrm>
            <a:off x="1491350" y="2898021"/>
            <a:ext cx="496651" cy="450984"/>
          </a:xfrm>
          <a:prstGeom prst="rect">
            <a:avLst/>
          </a:prstGeom>
          <a:ln w="12700">
            <a:miter lim="400000"/>
          </a:ln>
          <a:extLst>
            <a:ext uri="{C572A759-6A51-4108-AA02-DFA0A04FC94B}">
              <ma14:wrappingTextBoxFlag xmlns:ma14="http://schemas.microsoft.com/office/mac/drawingml/2011/main" val="1"/>
            </a:ext>
          </a:extLst>
        </p:spPr>
        <p:txBody>
          <a:bodyPr lIns="34249" tIns="34249" rIns="34249" bIns="34249">
            <a:spAutoFit/>
          </a:bodyPr>
          <a:lstStyle>
            <a:lvl1pPr algn="ctr">
              <a:lnSpc>
                <a:spcPct val="200000"/>
              </a:lnSpc>
              <a:defRPr b="1" sz="2700">
                <a:solidFill>
                  <a:srgbClr val="3A5BAE"/>
                </a:solidFill>
              </a:defRPr>
            </a:lvl1pPr>
          </a:lstStyle>
          <a:p>
            <a:pPr/>
            <a:r>
              <a:t>03</a:t>
            </a:r>
          </a:p>
        </p:txBody>
      </p:sp>
      <p:sp>
        <p:nvSpPr>
          <p:cNvPr id="171" name="Google Shape;84;p15"/>
          <p:cNvSpPr/>
          <p:nvPr/>
        </p:nvSpPr>
        <p:spPr>
          <a:xfrm>
            <a:off x="2146687" y="2919725"/>
            <a:ext cx="1" cy="324001"/>
          </a:xfrm>
          <a:prstGeom prst="line">
            <a:avLst/>
          </a:prstGeom>
          <a:ln w="12700">
            <a:solidFill>
              <a:srgbClr val="3A5BAE"/>
            </a:solidFill>
          </a:ln>
        </p:spPr>
        <p:txBody>
          <a:bodyPr lIns="0" tIns="0" rIns="0" bIns="0"/>
          <a:lstStyle/>
          <a:p>
            <a:pPr/>
          </a:p>
        </p:txBody>
      </p:sp>
      <p:sp>
        <p:nvSpPr>
          <p:cNvPr id="172" name="Google Shape;85;p15"/>
          <p:cNvSpPr txBox="1"/>
          <p:nvPr>
            <p:ph type="title"/>
          </p:nvPr>
        </p:nvSpPr>
        <p:spPr>
          <a:xfrm>
            <a:off x="311699" y="151912"/>
            <a:ext cx="8520602" cy="572702"/>
          </a:xfrm>
          <a:prstGeom prst="rect">
            <a:avLst/>
          </a:prstGeom>
        </p:spPr>
        <p:txBody>
          <a:bodyPr/>
          <a:lstStyle>
            <a:lvl1pPr defTabSz="768095">
              <a:defRPr sz="2520">
                <a:solidFill>
                  <a:srgbClr val="3A5BAE"/>
                </a:solidFill>
                <a:latin typeface="Helvetica Neue"/>
                <a:ea typeface="Helvetica Neue"/>
                <a:cs typeface="Helvetica Neue"/>
                <a:sym typeface="Helvetica Neue"/>
              </a:defRPr>
            </a:lvl1pPr>
          </a:lstStyle>
          <a:p>
            <a:pPr/>
            <a:r>
              <a:t>●● Contents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Google Shape;195;p31" descr="Google Shape;195;p31"/>
          <p:cNvPicPr>
            <a:picLocks noChangeAspect="1"/>
          </p:cNvPicPr>
          <p:nvPr/>
        </p:nvPicPr>
        <p:blipFill>
          <a:blip r:embed="rId2">
            <a:extLst/>
          </a:blip>
          <a:stretch>
            <a:fillRect/>
          </a:stretch>
        </p:blipFill>
        <p:spPr>
          <a:xfrm>
            <a:off x="4060" y="0"/>
            <a:ext cx="9135881" cy="5143499"/>
          </a:xfrm>
          <a:prstGeom prst="rect">
            <a:avLst/>
          </a:prstGeom>
          <a:ln w="12700">
            <a:miter lim="400000"/>
          </a:ln>
        </p:spPr>
      </p:pic>
      <p:sp>
        <p:nvSpPr>
          <p:cNvPr id="253" name="Google Shape;196;p31"/>
          <p:cNvSpPr txBox="1"/>
          <p:nvPr/>
        </p:nvSpPr>
        <p:spPr>
          <a:xfrm>
            <a:off x="644525" y="1908225"/>
            <a:ext cx="5146200" cy="6731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defRPr b="1" sz="3600">
                <a:solidFill>
                  <a:srgbClr val="FFFFFF"/>
                </a:solidFill>
                <a:latin typeface="Helvetica Neue"/>
                <a:ea typeface="Helvetica Neue"/>
                <a:cs typeface="Helvetica Neue"/>
                <a:sym typeface="Helvetica Neue"/>
              </a:defRPr>
            </a:lvl1pPr>
          </a:lstStyle>
          <a:p>
            <a:pPr/>
            <a:r>
              <a:t>●● 图片库</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Google Shape;201;p32"/>
          <p:cNvSpPr txBox="1"/>
          <p:nvPr>
            <p:ph type="title"/>
          </p:nvPr>
        </p:nvSpPr>
        <p:spPr>
          <a:xfrm>
            <a:off x="311699" y="166537"/>
            <a:ext cx="8520602" cy="572702"/>
          </a:xfrm>
          <a:prstGeom prst="rect">
            <a:avLst/>
          </a:prstGeom>
        </p:spPr>
        <p:txBody>
          <a:bodyPr/>
          <a:lstStyle>
            <a:lvl1pPr defTabSz="448055">
              <a:defRPr sz="1176">
                <a:solidFill>
                  <a:srgbClr val="3A5BAE"/>
                </a:solidFill>
              </a:defRPr>
            </a:lvl1pPr>
          </a:lstStyle>
          <a:p>
            <a:pPr/>
            <a:r>
              <a:t> 图片库介绍</a:t>
            </a:r>
          </a:p>
        </p:txBody>
      </p:sp>
      <p:sp>
        <p:nvSpPr>
          <p:cNvPr id="256" name="Google Shape;202;p32"/>
          <p:cNvSpPr txBox="1"/>
          <p:nvPr>
            <p:ph type="body" sz="half" idx="1"/>
          </p:nvPr>
        </p:nvSpPr>
        <p:spPr>
          <a:xfrm>
            <a:off x="199749" y="1032299"/>
            <a:ext cx="4203001" cy="3078902"/>
          </a:xfrm>
          <a:prstGeom prst="rect">
            <a:avLst/>
          </a:prstGeom>
        </p:spPr>
        <p:txBody>
          <a:bodyPr/>
          <a:lstStyle/>
          <a:p>
            <a:pPr marL="0" indent="0">
              <a:buSzTx/>
              <a:buNone/>
              <a:defRPr>
                <a:solidFill>
                  <a:srgbClr val="434343"/>
                </a:solidFill>
              </a:defRPr>
            </a:pPr>
            <a:r>
              <a:t>常见图片库</a:t>
            </a:r>
          </a:p>
          <a:p>
            <a:pPr marL="0" indent="0">
              <a:spcBef>
                <a:spcPts val="1600"/>
              </a:spcBef>
              <a:buSzTx/>
              <a:buNone/>
              <a:defRPr>
                <a:solidFill>
                  <a:srgbClr val="434343"/>
                </a:solidFill>
              </a:defRPr>
            </a:pPr>
            <a:r>
              <a:t>	Picasso</a:t>
            </a:r>
          </a:p>
          <a:p>
            <a:pPr marL="0" indent="0">
              <a:spcBef>
                <a:spcPts val="1600"/>
              </a:spcBef>
              <a:buSzTx/>
              <a:buNone/>
              <a:defRPr>
                <a:solidFill>
                  <a:srgbClr val="434343"/>
                </a:solidFill>
              </a:defRPr>
            </a:pPr>
            <a:r>
              <a:t>	Glide</a:t>
            </a:r>
          </a:p>
          <a:p>
            <a:pPr marL="0" indent="0">
              <a:spcBef>
                <a:spcPts val="1600"/>
              </a:spcBef>
              <a:buSzTx/>
              <a:buNone/>
              <a:defRPr>
                <a:solidFill>
                  <a:srgbClr val="434343"/>
                </a:solidFill>
              </a:defRPr>
            </a:pPr>
            <a:r>
              <a:t>	Fresco</a:t>
            </a:r>
          </a:p>
        </p:txBody>
      </p:sp>
      <p:pic>
        <p:nvPicPr>
          <p:cNvPr id="257" name="Google Shape;203;p32" descr="Google Shape;203;p32"/>
          <p:cNvPicPr>
            <a:picLocks noChangeAspect="1"/>
          </p:cNvPicPr>
          <p:nvPr/>
        </p:nvPicPr>
        <p:blipFill>
          <a:blip r:embed="rId3">
            <a:extLst/>
          </a:blip>
          <a:stretch>
            <a:fillRect/>
          </a:stretch>
        </p:blipFill>
        <p:spPr>
          <a:xfrm>
            <a:off x="3205950" y="999064"/>
            <a:ext cx="5175852" cy="314537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Google Shape;208;p33"/>
          <p:cNvSpPr txBox="1"/>
          <p:nvPr>
            <p:ph type="title"/>
          </p:nvPr>
        </p:nvSpPr>
        <p:spPr>
          <a:xfrm>
            <a:off x="311699" y="166537"/>
            <a:ext cx="8520602" cy="572702"/>
          </a:xfrm>
          <a:prstGeom prst="rect">
            <a:avLst/>
          </a:prstGeom>
        </p:spPr>
        <p:txBody>
          <a:bodyPr/>
          <a:lstStyle>
            <a:lvl1pPr>
              <a:defRPr>
                <a:solidFill>
                  <a:srgbClr val="3A5BAE"/>
                </a:solidFill>
              </a:defRPr>
            </a:lvl1pPr>
          </a:lstStyle>
          <a:p>
            <a:pPr/>
            <a:r>
              <a:t> Glide</a:t>
            </a:r>
          </a:p>
        </p:txBody>
      </p:sp>
      <p:sp>
        <p:nvSpPr>
          <p:cNvPr id="262" name="Google Shape;209;p33"/>
          <p:cNvSpPr txBox="1"/>
          <p:nvPr/>
        </p:nvSpPr>
        <p:spPr>
          <a:xfrm>
            <a:off x="365750" y="853450"/>
            <a:ext cx="8346000" cy="69666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solidFill>
                  <a:srgbClr val="434343"/>
                </a:solidFill>
              </a:defRPr>
            </a:pPr>
            <a:r>
              <a:t>Glide是一个快速高效的 Android图片加载库，注重于平滑的滚动 </a:t>
            </a:r>
          </a:p>
          <a:p>
            <a:pPr>
              <a:defRPr>
                <a:solidFill>
                  <a:srgbClr val="434343"/>
                </a:solidFill>
              </a:defRPr>
            </a:pPr>
            <a:r>
              <a:t>Glide提供了易用的API，高性能、可扩展的图片解码管道(decode pipeline)，以及自动的资源池技术</a:t>
            </a:r>
          </a:p>
        </p:txBody>
      </p:sp>
      <p:sp>
        <p:nvSpPr>
          <p:cNvPr id="263" name="Google Shape;210;p33"/>
          <p:cNvSpPr txBox="1"/>
          <p:nvPr/>
        </p:nvSpPr>
        <p:spPr>
          <a:xfrm>
            <a:off x="465524" y="2017224"/>
            <a:ext cx="7226401" cy="71583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600">
                <a:solidFill>
                  <a:srgbClr val="434343"/>
                </a:solidFill>
              </a:defRPr>
            </a:pPr>
            <a:r>
              <a:t>gradle接入</a:t>
            </a:r>
          </a:p>
          <a:p>
            <a:pPr>
              <a:defRPr sz="1700">
                <a:solidFill>
                  <a:srgbClr val="434343"/>
                </a:solidFill>
              </a:defRPr>
            </a:pPr>
            <a:r>
              <a:t>	</a:t>
            </a:r>
            <a:r>
              <a:rPr sz="1600"/>
              <a:t>implementation</a:t>
            </a:r>
            <a:r>
              <a:rPr sz="1600">
                <a:solidFill>
                  <a:srgbClr val="3A5BAE"/>
                </a:solidFill>
              </a:rPr>
              <a:t> '</a:t>
            </a:r>
            <a:r>
              <a:rPr sz="1600">
                <a:solidFill>
                  <a:srgbClr val="6AA84F"/>
                </a:solidFill>
              </a:rPr>
              <a:t>com.github.bumptech.glide:glide:4.9.0</a:t>
            </a:r>
            <a:r>
              <a:rPr sz="1600">
                <a:solidFill>
                  <a:srgbClr val="3A5BAE"/>
                </a:solidFill>
              </a:rPr>
              <a:t>'</a:t>
            </a:r>
          </a:p>
        </p:txBody>
      </p:sp>
      <p:sp>
        <p:nvSpPr>
          <p:cNvPr id="264" name="Google Shape;211;p33"/>
          <p:cNvSpPr txBox="1"/>
          <p:nvPr/>
        </p:nvSpPr>
        <p:spPr>
          <a:xfrm>
            <a:off x="465524" y="3081249"/>
            <a:ext cx="2748601" cy="139996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600">
                <a:solidFill>
                  <a:srgbClr val="434343"/>
                </a:solidFill>
              </a:defRPr>
            </a:pPr>
            <a:r>
              <a:t>代码</a:t>
            </a:r>
          </a:p>
          <a:p>
            <a:pPr indent="457200">
              <a:lnSpc>
                <a:spcPct val="115000"/>
              </a:lnSpc>
              <a:defRPr>
                <a:solidFill>
                  <a:srgbClr val="434343"/>
                </a:solidFill>
              </a:defRPr>
            </a:pPr>
            <a:r>
              <a:t>Glide.with(context)</a:t>
            </a:r>
          </a:p>
          <a:p>
            <a:pPr indent="914400">
              <a:lnSpc>
                <a:spcPct val="115000"/>
              </a:lnSpc>
              <a:defRPr>
                <a:solidFill>
                  <a:srgbClr val="434343"/>
                </a:solidFill>
              </a:defRPr>
            </a:pPr>
            <a:r>
              <a:t>.load(uri2)</a:t>
            </a:r>
          </a:p>
          <a:p>
            <a:pPr indent="914400">
              <a:lnSpc>
                <a:spcPct val="115000"/>
              </a:lnSpc>
              <a:defRPr>
                <a:solidFill>
                  <a:srgbClr val="434343"/>
                </a:solidFill>
              </a:defRPr>
            </a:pPr>
            <a:r>
              <a:t>.into(imageView);</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Google Shape;216;p34"/>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 Glide 流程</a:t>
            </a:r>
          </a:p>
        </p:txBody>
      </p:sp>
      <p:pic>
        <p:nvPicPr>
          <p:cNvPr id="267" name="Google Shape;217;p34" descr="Google Shape;217;p34"/>
          <p:cNvPicPr>
            <a:picLocks noChangeAspect="1"/>
          </p:cNvPicPr>
          <p:nvPr/>
        </p:nvPicPr>
        <p:blipFill>
          <a:blip r:embed="rId2">
            <a:extLst/>
          </a:blip>
          <a:stretch>
            <a:fillRect/>
          </a:stretch>
        </p:blipFill>
        <p:spPr>
          <a:xfrm>
            <a:off x="1105950" y="653925"/>
            <a:ext cx="7941075" cy="3386277"/>
          </a:xfrm>
          <a:prstGeom prst="rect">
            <a:avLst/>
          </a:prstGeom>
          <a:ln w="12700">
            <a:miter lim="400000"/>
          </a:ln>
        </p:spPr>
      </p:pic>
      <p:sp>
        <p:nvSpPr>
          <p:cNvPr id="268" name="Google Shape;218;p34"/>
          <p:cNvSpPr txBox="1"/>
          <p:nvPr/>
        </p:nvSpPr>
        <p:spPr>
          <a:xfrm>
            <a:off x="543100" y="3003649"/>
            <a:ext cx="4511100" cy="178172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200">
                <a:solidFill>
                  <a:srgbClr val="434343"/>
                </a:solidFill>
              </a:defRPr>
            </a:pPr>
            <a:r>
              <a:t>Glide.with(this).load(url)</a:t>
            </a:r>
          </a:p>
          <a:p>
            <a:pPr indent="457200">
              <a:lnSpc>
                <a:spcPct val="115000"/>
              </a:lnSpc>
              <a:defRPr sz="1200">
                <a:solidFill>
                  <a:srgbClr val="434343"/>
                </a:solidFill>
              </a:defRPr>
            </a:pPr>
            <a:r>
              <a:t>.placeholder(R.drawable.loading) </a:t>
            </a:r>
          </a:p>
          <a:p>
            <a:pPr indent="457200">
              <a:lnSpc>
                <a:spcPct val="115000"/>
              </a:lnSpc>
              <a:defRPr sz="1200">
                <a:solidFill>
                  <a:srgbClr val="434343"/>
                </a:solidFill>
              </a:defRPr>
            </a:pPr>
            <a:r>
              <a:t>.error(R.drawable.error) </a:t>
            </a:r>
          </a:p>
          <a:p>
            <a:pPr indent="457200">
              <a:lnSpc>
                <a:spcPct val="115000"/>
              </a:lnSpc>
              <a:defRPr sz="1200">
                <a:solidFill>
                  <a:srgbClr val="434343"/>
                </a:solidFill>
              </a:defRPr>
            </a:pPr>
            <a:r>
              <a:t>.fallback(R.drawable.loading)</a:t>
            </a:r>
          </a:p>
          <a:p>
            <a:pPr indent="457200">
              <a:lnSpc>
                <a:spcPct val="115000"/>
              </a:lnSpc>
              <a:defRPr sz="1200">
                <a:solidFill>
                  <a:srgbClr val="434343"/>
                </a:solidFill>
              </a:defRPr>
            </a:pPr>
            <a:r>
              <a:t>.apply(new RequestOptions().centerCrop())</a:t>
            </a:r>
          </a:p>
          <a:p>
            <a:pPr indent="457200">
              <a:lnSpc>
                <a:spcPct val="115000"/>
              </a:lnSpc>
              <a:defRPr sz="1200">
                <a:solidFill>
                  <a:srgbClr val="434343"/>
                </a:solidFill>
              </a:defRPr>
            </a:pPr>
            <a:r>
              <a:t>.transition(withCrossFade())</a:t>
            </a:r>
          </a:p>
          <a:p>
            <a:pPr indent="457200">
              <a:lnSpc>
                <a:spcPct val="115000"/>
              </a:lnSpc>
              <a:defRPr sz="1200">
                <a:solidFill>
                  <a:srgbClr val="434343"/>
                </a:solidFill>
              </a:defRPr>
            </a:pPr>
            <a:r>
              <a:t>.into(imageview);</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Google Shape;223;p35"/>
          <p:cNvSpPr txBox="1"/>
          <p:nvPr>
            <p:ph type="title"/>
          </p:nvPr>
        </p:nvSpPr>
        <p:spPr>
          <a:xfrm>
            <a:off x="311699" y="166537"/>
            <a:ext cx="8520602" cy="572702"/>
          </a:xfrm>
          <a:prstGeom prst="rect">
            <a:avLst/>
          </a:prstGeom>
        </p:spPr>
        <p:txBody>
          <a:bodyPr/>
          <a:lstStyle>
            <a:lvl1pPr>
              <a:defRPr>
                <a:solidFill>
                  <a:srgbClr val="3A5BAE"/>
                </a:solidFill>
              </a:defRPr>
            </a:lvl1pPr>
          </a:lstStyle>
          <a:p>
            <a:pPr/>
            <a:r>
              <a:t>Glide RequestBuilder</a:t>
            </a:r>
          </a:p>
        </p:txBody>
      </p:sp>
      <p:sp>
        <p:nvSpPr>
          <p:cNvPr id="271" name="Google Shape;224;p35"/>
          <p:cNvSpPr txBox="1"/>
          <p:nvPr/>
        </p:nvSpPr>
        <p:spPr>
          <a:xfrm>
            <a:off x="311599" y="831275"/>
            <a:ext cx="8520602" cy="287549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500">
                <a:solidFill>
                  <a:srgbClr val="434343"/>
                </a:solidFill>
              </a:defRPr>
            </a:pPr>
            <a:r>
              <a:t>RequestBuilder 是Glide中请求的骨架，负责携带请求的url和你的设置项来开始一个新的加载过程。 使用 RequestBuilder 可以指定:</a:t>
            </a:r>
          </a:p>
          <a:p>
            <a:pPr indent="457200">
              <a:lnSpc>
                <a:spcPct val="115000"/>
              </a:lnSpc>
              <a:defRPr sz="1300">
                <a:solidFill>
                  <a:srgbClr val="434343"/>
                </a:solidFill>
              </a:defRPr>
            </a:pPr>
            <a:r>
              <a:t>• 你想加载的资源类型(Bitmap, Drawable, 或其他)</a:t>
            </a:r>
          </a:p>
          <a:p>
            <a:pPr indent="457200">
              <a:lnSpc>
                <a:spcPct val="115000"/>
              </a:lnSpc>
              <a:defRPr sz="1300">
                <a:solidFill>
                  <a:srgbClr val="434343"/>
                </a:solidFill>
              </a:defRPr>
            </a:pPr>
            <a:r>
              <a:t>• 你要加载的资源地址(url/model)</a:t>
            </a:r>
          </a:p>
          <a:p>
            <a:pPr indent="457200">
              <a:lnSpc>
                <a:spcPct val="115000"/>
              </a:lnSpc>
              <a:defRPr sz="1300">
                <a:solidFill>
                  <a:srgbClr val="434343"/>
                </a:solidFill>
              </a:defRPr>
            </a:pPr>
            <a:r>
              <a:t>• 你想最终加载到的View</a:t>
            </a:r>
          </a:p>
          <a:p>
            <a:pPr indent="457200">
              <a:lnSpc>
                <a:spcPct val="115000"/>
              </a:lnSpc>
              <a:defRPr sz="1300">
                <a:solidFill>
                  <a:srgbClr val="434343"/>
                </a:solidFill>
              </a:defRPr>
            </a:pPr>
            <a:r>
              <a:t>• 任何你想应用的(一个或多个)RequestOption 对象</a:t>
            </a:r>
          </a:p>
          <a:p>
            <a:pPr indent="457200">
              <a:lnSpc>
                <a:spcPct val="115000"/>
              </a:lnSpc>
              <a:defRPr sz="1300">
                <a:solidFill>
                  <a:srgbClr val="434343"/>
                </a:solidFill>
              </a:defRPr>
            </a:pPr>
            <a:r>
              <a:t>• 任何你想应用的(一个或多个)TransitionOption 对象</a:t>
            </a:r>
          </a:p>
          <a:p>
            <a:pPr indent="457200">
              <a:lnSpc>
                <a:spcPct val="115000"/>
              </a:lnSpc>
              <a:defRPr sz="1300">
                <a:solidFill>
                  <a:srgbClr val="434343"/>
                </a:solidFill>
              </a:defRPr>
            </a:pPr>
            <a:r>
              <a:t>• 任何你想加载的缩略图 thumbnail()</a:t>
            </a:r>
          </a:p>
          <a:p>
            <a:pPr indent="2984500">
              <a:lnSpc>
                <a:spcPct val="115000"/>
              </a:lnSpc>
            </a:pPr>
            <a:endParaRPr sz="1500">
              <a:solidFill>
                <a:srgbClr val="3A5BAE"/>
              </a:solidFill>
            </a:endParaRPr>
          </a:p>
        </p:txBody>
      </p:sp>
      <p:sp>
        <p:nvSpPr>
          <p:cNvPr id="272" name="Google Shape;225;p35"/>
          <p:cNvSpPr txBox="1"/>
          <p:nvPr/>
        </p:nvSpPr>
        <p:spPr>
          <a:xfrm>
            <a:off x="311600" y="3007124"/>
            <a:ext cx="7692000" cy="177237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500">
                <a:solidFill>
                  <a:srgbClr val="434343"/>
                </a:solidFill>
              </a:defRPr>
            </a:pPr>
            <a:r>
              <a:t>要构造一个 RequestBuilder 对象，你可以通过先调用 Glide.with()然后再调用某一个 as 方法来完成: </a:t>
            </a:r>
          </a:p>
          <a:p>
            <a:pPr>
              <a:lnSpc>
                <a:spcPct val="115000"/>
              </a:lnSpc>
              <a:defRPr sz="1300">
                <a:solidFill>
                  <a:srgbClr val="434343"/>
                </a:solidFill>
              </a:defRPr>
            </a:pPr>
            <a:r>
              <a:t>RequestBuilder&lt;Drawable&gt; requestBuilder = Glide.with(fragment).asDrawable();</a:t>
            </a:r>
          </a:p>
          <a:p>
            <a:pPr>
              <a:lnSpc>
                <a:spcPct val="115000"/>
              </a:lnSpc>
            </a:pPr>
            <a:endParaRPr sz="1500">
              <a:solidFill>
                <a:srgbClr val="434343"/>
              </a:solidFill>
            </a:endParaRPr>
          </a:p>
          <a:p>
            <a:pPr>
              <a:lnSpc>
                <a:spcPct val="115000"/>
              </a:lnSpc>
              <a:defRPr sz="1500">
                <a:solidFill>
                  <a:srgbClr val="434343"/>
                </a:solidFill>
              </a:defRPr>
            </a:pPr>
            <a:r>
              <a:t>或先调用 Glide.with() 然后 load(): </a:t>
            </a:r>
          </a:p>
          <a:p>
            <a:pPr>
              <a:lnSpc>
                <a:spcPct val="115000"/>
              </a:lnSpc>
              <a:defRPr sz="1300">
                <a:solidFill>
                  <a:srgbClr val="434343"/>
                </a:solidFill>
              </a:defRPr>
            </a:pPr>
            <a:r>
              <a:t>RequestBuilder&lt;Drawable&gt; requestBuilder = Glide.with(fragment).load(url);</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Google Shape;230;p36"/>
          <p:cNvSpPr txBox="1"/>
          <p:nvPr>
            <p:ph type="title"/>
          </p:nvPr>
        </p:nvSpPr>
        <p:spPr>
          <a:xfrm>
            <a:off x="311699" y="166537"/>
            <a:ext cx="8520602" cy="572702"/>
          </a:xfrm>
          <a:prstGeom prst="rect">
            <a:avLst/>
          </a:prstGeom>
        </p:spPr>
        <p:txBody>
          <a:bodyPr/>
          <a:lstStyle>
            <a:lvl1pPr>
              <a:defRPr>
                <a:solidFill>
                  <a:srgbClr val="3A5BAE"/>
                </a:solidFill>
              </a:defRPr>
            </a:lvl1pPr>
          </a:lstStyle>
          <a:p>
            <a:pPr/>
            <a:r>
              <a:t> Glide RequestOptions</a:t>
            </a:r>
          </a:p>
        </p:txBody>
      </p:sp>
      <p:sp>
        <p:nvSpPr>
          <p:cNvPr id="275" name="Google Shape;231;p36"/>
          <p:cNvSpPr txBox="1"/>
          <p:nvPr/>
        </p:nvSpPr>
        <p:spPr>
          <a:xfrm>
            <a:off x="311699" y="864525"/>
            <a:ext cx="6384302" cy="372381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88900">
              <a:lnSpc>
                <a:spcPct val="115000"/>
              </a:lnSpc>
              <a:defRPr sz="1300">
                <a:solidFill>
                  <a:srgbClr val="434343"/>
                </a:solidFill>
              </a:defRPr>
            </a:pPr>
            <a:r>
              <a:t>Glide中的很多设置项都可以通过 RequestOptions 类和 apply() 方法来应用到程序中 使用 Request Options 可以实现(包括但不限于):</a:t>
            </a:r>
          </a:p>
          <a:p>
            <a:pPr indent="457200">
              <a:lnSpc>
                <a:spcPct val="115000"/>
              </a:lnSpc>
              <a:defRPr sz="1300">
                <a:solidFill>
                  <a:srgbClr val="434343"/>
                </a:solidFill>
              </a:defRPr>
            </a:pPr>
            <a:r>
              <a:t>• 占位符(Placeholders)</a:t>
            </a:r>
          </a:p>
          <a:p>
            <a:pPr indent="457200">
              <a:lnSpc>
                <a:spcPct val="115000"/>
              </a:lnSpc>
              <a:defRPr sz="1300">
                <a:solidFill>
                  <a:srgbClr val="434343"/>
                </a:solidFill>
              </a:defRPr>
            </a:pPr>
            <a:r>
              <a:t>• 转换(Transformations)</a:t>
            </a:r>
          </a:p>
          <a:p>
            <a:pPr indent="457200">
              <a:lnSpc>
                <a:spcPct val="115000"/>
              </a:lnSpc>
              <a:defRPr sz="1300">
                <a:solidFill>
                  <a:srgbClr val="434343"/>
                </a:solidFill>
              </a:defRPr>
            </a:pPr>
            <a:r>
              <a:t>• 缓存策略(Caching Strategies)</a:t>
            </a:r>
          </a:p>
          <a:p>
            <a:pPr indent="457200">
              <a:lnSpc>
                <a:spcPct val="115000"/>
              </a:lnSpc>
              <a:defRPr sz="1300">
                <a:solidFill>
                  <a:srgbClr val="434343"/>
                </a:solidFill>
              </a:defRPr>
            </a:pPr>
            <a:r>
              <a:t>• 组件特有的设置项，例如编码质量，或Bitmap的解码配置等。</a:t>
            </a:r>
          </a:p>
          <a:p>
            <a:pPr>
              <a:lnSpc>
                <a:spcPct val="115000"/>
              </a:lnSpc>
              <a:defRPr sz="1300">
                <a:solidFill>
                  <a:srgbClr val="434343"/>
                </a:solidFill>
              </a:defRPr>
            </a:pPr>
          </a:p>
          <a:p>
            <a:pPr>
              <a:lnSpc>
                <a:spcPct val="115000"/>
              </a:lnSpc>
            </a:pPr>
            <a:endParaRPr sz="1300">
              <a:solidFill>
                <a:srgbClr val="434343"/>
              </a:solidFill>
            </a:endParaRPr>
          </a:p>
          <a:p>
            <a:pPr indent="457200">
              <a:lnSpc>
                <a:spcPct val="115000"/>
              </a:lnSpc>
              <a:defRPr sz="1300">
                <a:solidFill>
                  <a:srgbClr val="434343"/>
                </a:solidFill>
              </a:defRPr>
            </a:pPr>
            <a:r>
              <a:t>RequestOptions </a:t>
            </a:r>
            <a:r>
              <a:rPr>
                <a:solidFill>
                  <a:srgbClr val="9900FF"/>
                </a:solidFill>
              </a:rPr>
              <a:t>cropOptions</a:t>
            </a:r>
            <a:r>
              <a:t> = </a:t>
            </a:r>
            <a:r>
              <a:rPr>
                <a:solidFill>
                  <a:srgbClr val="0000FF"/>
                </a:solidFill>
              </a:rPr>
              <a:t>new</a:t>
            </a:r>
            <a:r>
              <a:t> RequestOptions();</a:t>
            </a:r>
          </a:p>
          <a:p>
            <a:pPr indent="457200">
              <a:lnSpc>
                <a:spcPct val="115000"/>
              </a:lnSpc>
              <a:defRPr sz="1300">
                <a:solidFill>
                  <a:srgbClr val="9900FF"/>
                </a:solidFill>
              </a:defRPr>
            </a:pPr>
            <a:r>
              <a:t>cropOptions</a:t>
            </a:r>
            <a:r>
              <a:rPr>
                <a:solidFill>
                  <a:srgbClr val="434343"/>
                </a:solidFill>
              </a:rPr>
              <a:t>.centerCrop().circleCrop(); </a:t>
            </a:r>
            <a:endParaRPr>
              <a:solidFill>
                <a:srgbClr val="434343"/>
              </a:solidFill>
            </a:endParaRPr>
          </a:p>
          <a:p>
            <a:pPr indent="457200">
              <a:lnSpc>
                <a:spcPct val="115000"/>
              </a:lnSpc>
              <a:defRPr sz="1300">
                <a:solidFill>
                  <a:srgbClr val="434343"/>
                </a:solidFill>
              </a:defRPr>
            </a:pPr>
            <a:r>
              <a:t>Glide.with(ImageActivity.</a:t>
            </a:r>
            <a:r>
              <a:rPr>
                <a:solidFill>
                  <a:srgbClr val="0000FF"/>
                </a:solidFill>
              </a:rPr>
              <a:t>this</a:t>
            </a:r>
            <a:r>
              <a:t>)</a:t>
            </a:r>
          </a:p>
          <a:p>
            <a:pPr indent="914400">
              <a:lnSpc>
                <a:spcPct val="115000"/>
              </a:lnSpc>
              <a:defRPr sz="1300">
                <a:solidFill>
                  <a:srgbClr val="434343"/>
                </a:solidFill>
              </a:defRPr>
            </a:pPr>
            <a:r>
              <a:t>.load(</a:t>
            </a:r>
            <a:r>
              <a:rPr>
                <a:solidFill>
                  <a:srgbClr val="9900FF"/>
                </a:solidFill>
              </a:rPr>
              <a:t>uri3</a:t>
            </a:r>
            <a:r>
              <a:t>)</a:t>
            </a:r>
          </a:p>
          <a:p>
            <a:pPr indent="914400">
              <a:lnSpc>
                <a:spcPct val="115000"/>
              </a:lnSpc>
              <a:defRPr sz="1300">
                <a:solidFill>
                  <a:srgbClr val="434343"/>
                </a:solidFill>
              </a:defRPr>
            </a:pPr>
            <a:r>
              <a:t>.apply(</a:t>
            </a:r>
            <a:r>
              <a:rPr>
                <a:solidFill>
                  <a:srgbClr val="9900FF"/>
                </a:solidFill>
              </a:rPr>
              <a:t>cropOptions</a:t>
            </a:r>
            <a:r>
              <a:t>)</a:t>
            </a:r>
          </a:p>
          <a:p>
            <a:pPr indent="914400">
              <a:lnSpc>
                <a:spcPct val="115000"/>
              </a:lnSpc>
              <a:defRPr sz="1300">
                <a:solidFill>
                  <a:srgbClr val="434343"/>
                </a:solidFill>
              </a:defRPr>
            </a:pPr>
            <a:r>
              <a:t>.into(</a:t>
            </a:r>
            <a:r>
              <a:rPr>
                <a:solidFill>
                  <a:srgbClr val="9900FF"/>
                </a:solidFill>
              </a:rPr>
              <a:t>imageView</a:t>
            </a:r>
            <a:r>
              <a: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Google Shape;237;p37"/>
          <p:cNvSpPr txBox="1"/>
          <p:nvPr>
            <p:ph type="title"/>
          </p:nvPr>
        </p:nvSpPr>
        <p:spPr>
          <a:xfrm>
            <a:off x="311699" y="166537"/>
            <a:ext cx="8520602" cy="572702"/>
          </a:xfrm>
          <a:prstGeom prst="rect">
            <a:avLst/>
          </a:prstGeom>
        </p:spPr>
        <p:txBody>
          <a:bodyPr/>
          <a:lstStyle>
            <a:lvl1pPr>
              <a:defRPr>
                <a:solidFill>
                  <a:srgbClr val="3A5BAE"/>
                </a:solidFill>
              </a:defRPr>
            </a:lvl1pPr>
          </a:lstStyle>
          <a:p>
            <a:pPr/>
            <a:r>
              <a:t> Glide TransitionOption</a:t>
            </a:r>
          </a:p>
        </p:txBody>
      </p:sp>
      <p:sp>
        <p:nvSpPr>
          <p:cNvPr id="278" name="Google Shape;238;p37"/>
          <p:cNvSpPr txBox="1"/>
          <p:nvPr/>
        </p:nvSpPr>
        <p:spPr>
          <a:xfrm>
            <a:off x="311699" y="897775"/>
            <a:ext cx="6384302" cy="118923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900">
                <a:solidFill>
                  <a:srgbClr val="434343"/>
                </a:solidFill>
              </a:defRPr>
            </a:pPr>
            <a:r>
              <a:t>避免直接替换原来图像产生较突兀的效果, </a:t>
            </a:r>
          </a:p>
          <a:p>
            <a:pPr>
              <a:defRPr sz="1900">
                <a:solidFill>
                  <a:srgbClr val="434343"/>
                </a:solidFill>
              </a:defRPr>
            </a:pPr>
            <a:r>
              <a:t>使用TransitionOption来完成转换的顺畅, </a:t>
            </a:r>
          </a:p>
          <a:p>
            <a:pPr>
              <a:defRPr sz="1900">
                <a:solidFill>
                  <a:srgbClr val="434343"/>
                </a:solidFill>
              </a:defRPr>
            </a:pPr>
            <a:r>
              <a:t>比如淡入淡出效果</a:t>
            </a:r>
          </a:p>
        </p:txBody>
      </p:sp>
      <p:pic>
        <p:nvPicPr>
          <p:cNvPr id="279" name="Google Shape;239;p37" descr="Google Shape;239;p37"/>
          <p:cNvPicPr>
            <a:picLocks noChangeAspect="1"/>
          </p:cNvPicPr>
          <p:nvPr/>
        </p:nvPicPr>
        <p:blipFill>
          <a:blip r:embed="rId2">
            <a:extLst/>
          </a:blip>
          <a:stretch>
            <a:fillRect/>
          </a:stretch>
        </p:blipFill>
        <p:spPr>
          <a:xfrm>
            <a:off x="152400" y="2169574"/>
            <a:ext cx="8839204" cy="168137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Google Shape;244;p38"/>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图片缓存策略</a:t>
            </a:r>
          </a:p>
        </p:txBody>
      </p:sp>
      <p:sp>
        <p:nvSpPr>
          <p:cNvPr id="282" name="Google Shape;245;p38"/>
          <p:cNvSpPr txBox="1"/>
          <p:nvPr/>
        </p:nvSpPr>
        <p:spPr>
          <a:xfrm>
            <a:off x="311699" y="897775"/>
            <a:ext cx="4919702" cy="238846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sz="1700">
                <a:solidFill>
                  <a:srgbClr val="434343"/>
                </a:solidFill>
              </a:defRPr>
            </a:pPr>
            <a:r>
              <a:t>为了提升用户体验，图片展示的目标</a:t>
            </a:r>
          </a:p>
          <a:p>
            <a:pPr indent="457200">
              <a:lnSpc>
                <a:spcPct val="115000"/>
              </a:lnSpc>
              <a:defRPr sz="1600">
                <a:solidFill>
                  <a:srgbClr val="434343"/>
                </a:solidFill>
              </a:defRPr>
            </a:pPr>
            <a:r>
              <a:t>• 每次以最快的速度打开图片</a:t>
            </a:r>
          </a:p>
          <a:p>
            <a:pPr indent="457200">
              <a:lnSpc>
                <a:spcPct val="115000"/>
              </a:lnSpc>
              <a:defRPr sz="1600">
                <a:solidFill>
                  <a:srgbClr val="434343"/>
                </a:solidFill>
              </a:defRPr>
            </a:pPr>
            <a:r>
              <a:t>• 都缓存在内存，容易出 现OOM</a:t>
            </a:r>
          </a:p>
          <a:p>
            <a:pPr indent="457200">
              <a:lnSpc>
                <a:spcPct val="115000"/>
              </a:lnSpc>
              <a:defRPr sz="1600">
                <a:solidFill>
                  <a:srgbClr val="434343"/>
                </a:solidFill>
              </a:defRPr>
            </a:pPr>
            <a:r>
              <a:t>• 根据内存，IO和网络的速度不同，设计三</a:t>
            </a:r>
          </a:p>
          <a:p>
            <a:pPr indent="457200">
              <a:lnSpc>
                <a:spcPct val="115000"/>
              </a:lnSpc>
              <a:defRPr sz="1600">
                <a:solidFill>
                  <a:srgbClr val="434343"/>
                </a:solidFill>
              </a:defRPr>
            </a:pPr>
            <a:r>
              <a:t>级缓存通用方案</a:t>
            </a:r>
          </a:p>
          <a:p>
            <a:pPr indent="457200">
              <a:lnSpc>
                <a:spcPct val="115000"/>
              </a:lnSpc>
              <a:defRPr sz="1600">
                <a:solidFill>
                  <a:srgbClr val="434343"/>
                </a:solidFill>
              </a:defRPr>
            </a:pPr>
            <a:r>
              <a:t>• 包括内存缓存、本地缓存、网络缓存</a:t>
            </a:r>
          </a:p>
        </p:txBody>
      </p:sp>
      <p:pic>
        <p:nvPicPr>
          <p:cNvPr id="283" name="Google Shape;246;p38" descr="Google Shape;246;p38"/>
          <p:cNvPicPr>
            <a:picLocks noChangeAspect="1"/>
          </p:cNvPicPr>
          <p:nvPr/>
        </p:nvPicPr>
        <p:blipFill>
          <a:blip r:embed="rId2">
            <a:extLst/>
          </a:blip>
          <a:stretch>
            <a:fillRect/>
          </a:stretch>
        </p:blipFill>
        <p:spPr>
          <a:xfrm>
            <a:off x="4618999" y="1002502"/>
            <a:ext cx="4468826" cy="324252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jpeg、png、webp、.9.png是Android开发中常见的图片格式…"/>
          <p:cNvSpPr txBox="1"/>
          <p:nvPr>
            <p:ph type="body" idx="1"/>
          </p:nvPr>
        </p:nvSpPr>
        <p:spPr>
          <a:prstGeom prst="rect">
            <a:avLst/>
          </a:prstGeom>
        </p:spPr>
        <p:txBody>
          <a:bodyPr/>
          <a:lstStyle/>
          <a:p>
            <a:pPr indent="-317500">
              <a:spcBef>
                <a:spcPts val="2400"/>
              </a:spcBef>
              <a:buClr>
                <a:srgbClr val="4F4F4F"/>
              </a:buClr>
              <a:buSzPts val="1400"/>
              <a:defRPr sz="1400">
                <a:solidFill>
                  <a:srgbClr val="4F4F4F"/>
                </a:solidFill>
              </a:defRPr>
            </a:pPr>
            <a:r>
              <a:t>jpeg、png、webp、.9.png是Android开发中常见的图片格式</a:t>
            </a:r>
          </a:p>
          <a:p>
            <a:pPr indent="-317500">
              <a:buClr>
                <a:srgbClr val="4F4F4F"/>
              </a:buClr>
              <a:buSzPts val="1400"/>
              <a:defRPr sz="1400">
                <a:solidFill>
                  <a:srgbClr val="4F4F4F"/>
                </a:solidFill>
                <a:latin typeface="SimHei"/>
                <a:ea typeface="SimHei"/>
                <a:cs typeface="SimHei"/>
                <a:sym typeface="SimHei"/>
              </a:defRPr>
            </a:pPr>
            <a:r>
              <a:t>Android中的Bitmap对象存储了图片解码后的所有像素信息</a:t>
            </a:r>
          </a:p>
          <a:p>
            <a:pPr indent="-317500">
              <a:buClr>
                <a:srgbClr val="4F4F4F"/>
              </a:buClr>
              <a:buSzPts val="1400"/>
              <a:defRPr sz="1400">
                <a:solidFill>
                  <a:srgbClr val="4F4F4F"/>
                </a:solidFill>
                <a:latin typeface="SimHei"/>
                <a:ea typeface="SimHei"/>
                <a:cs typeface="SimHei"/>
                <a:sym typeface="SimHei"/>
              </a:defRPr>
            </a:pPr>
            <a:r>
              <a:t>Android中Drawable对象表示可绘制的对象，把Drawable设置给ImageView，即可完成图片的展示</a:t>
            </a:r>
          </a:p>
          <a:p>
            <a:pPr indent="-317500">
              <a:buClr>
                <a:srgbClr val="4F4F4F"/>
              </a:buClr>
              <a:buSzPts val="1400"/>
              <a:defRPr sz="1400">
                <a:solidFill>
                  <a:srgbClr val="4F4F4F"/>
                </a:solidFill>
              </a:defRPr>
            </a:pPr>
            <a:r>
              <a:t>图片加载和展示通常需要使用图片加载库来完成</a:t>
            </a:r>
          </a:p>
        </p:txBody>
      </p:sp>
      <p:sp>
        <p:nvSpPr>
          <p:cNvPr id="286" name="Google Shape;244;p38"/>
          <p:cNvSpPr txBox="1"/>
          <p:nvPr/>
        </p:nvSpPr>
        <p:spPr>
          <a:xfrm>
            <a:off x="311699" y="166498"/>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832104">
              <a:defRPr b="1" sz="2184">
                <a:solidFill>
                  <a:srgbClr val="3A5BAE"/>
                </a:solidFill>
              </a:defRPr>
            </a:lvl1pPr>
          </a:lstStyle>
          <a:p>
            <a:pPr/>
            <a:r>
              <a:t>小节</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0" name="Google Shape;251;p39" descr="Google Shape;251;p39"/>
          <p:cNvPicPr>
            <a:picLocks noChangeAspect="1"/>
          </p:cNvPicPr>
          <p:nvPr/>
        </p:nvPicPr>
        <p:blipFill>
          <a:blip r:embed="rId2">
            <a:extLst/>
          </a:blip>
          <a:stretch>
            <a:fillRect/>
          </a:stretch>
        </p:blipFill>
        <p:spPr>
          <a:xfrm>
            <a:off x="4060" y="0"/>
            <a:ext cx="9135881" cy="5143499"/>
          </a:xfrm>
          <a:prstGeom prst="rect">
            <a:avLst/>
          </a:prstGeom>
          <a:ln w="12700">
            <a:miter lim="400000"/>
          </a:ln>
        </p:spPr>
      </p:pic>
      <p:sp>
        <p:nvSpPr>
          <p:cNvPr id="291" name="Google Shape;252;p39"/>
          <p:cNvSpPr txBox="1"/>
          <p:nvPr/>
        </p:nvSpPr>
        <p:spPr>
          <a:xfrm>
            <a:off x="644525" y="1908225"/>
            <a:ext cx="5146200" cy="6731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defRPr b="1" sz="3600">
                <a:solidFill>
                  <a:srgbClr val="FFFFFF"/>
                </a:solidFill>
                <a:latin typeface="Helvetica Neue"/>
                <a:ea typeface="Helvetica Neue"/>
                <a:cs typeface="Helvetica Neue"/>
                <a:sym typeface="Helvetica Neue"/>
              </a:defRPr>
            </a:lvl1pPr>
          </a:lstStyle>
          <a:p>
            <a:pPr/>
            <a:r>
              <a:t>●● 音视频播放</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Google Shape;90;p16" descr="Google Shape;90;p16"/>
          <p:cNvPicPr>
            <a:picLocks noChangeAspect="1"/>
          </p:cNvPicPr>
          <p:nvPr/>
        </p:nvPicPr>
        <p:blipFill>
          <a:blip r:embed="rId2">
            <a:extLst/>
          </a:blip>
          <a:stretch>
            <a:fillRect/>
          </a:stretch>
        </p:blipFill>
        <p:spPr>
          <a:xfrm>
            <a:off x="4060" y="0"/>
            <a:ext cx="9135881" cy="5143499"/>
          </a:xfrm>
          <a:prstGeom prst="rect">
            <a:avLst/>
          </a:prstGeom>
          <a:ln w="12700">
            <a:miter lim="400000"/>
          </a:ln>
        </p:spPr>
      </p:pic>
      <p:sp>
        <p:nvSpPr>
          <p:cNvPr id="175" name="Google Shape;91;p16"/>
          <p:cNvSpPr txBox="1"/>
          <p:nvPr/>
        </p:nvSpPr>
        <p:spPr>
          <a:xfrm>
            <a:off x="644525" y="1908225"/>
            <a:ext cx="5146200" cy="6731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defRPr b="1" sz="3600">
                <a:solidFill>
                  <a:srgbClr val="FFFFFF"/>
                </a:solidFill>
                <a:latin typeface="Helvetica Neue"/>
                <a:ea typeface="Helvetica Neue"/>
                <a:cs typeface="Helvetica Neue"/>
                <a:sym typeface="Helvetica Neue"/>
              </a:defRPr>
            </a:lvl1pPr>
          </a:lstStyle>
          <a:p>
            <a:pPr/>
            <a:r>
              <a:t>●● 图片基础</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Google Shape;257;p40"/>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视频格式</a:t>
            </a:r>
          </a:p>
        </p:txBody>
      </p:sp>
      <p:sp>
        <p:nvSpPr>
          <p:cNvPr id="294" name="Google Shape;258;p40"/>
          <p:cNvSpPr txBox="1"/>
          <p:nvPr/>
        </p:nvSpPr>
        <p:spPr>
          <a:xfrm>
            <a:off x="311700" y="739249"/>
            <a:ext cx="8333400" cy="161633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pPr>
            <a:endParaRPr sz="800">
              <a:solidFill>
                <a:srgbClr val="434343"/>
              </a:solidFill>
            </a:endParaRPr>
          </a:p>
          <a:p>
            <a:pPr>
              <a:lnSpc>
                <a:spcPct val="115000"/>
              </a:lnSpc>
              <a:defRPr sz="1800">
                <a:solidFill>
                  <a:srgbClr val="434343"/>
                </a:solidFill>
              </a:defRPr>
            </a:pPr>
            <a:r>
              <a:t>PC和移动设备上都离不开视频播放，涉及的视频格式也比较多，不同扩展名实际上使用了不同的视频和音频编码。</a:t>
            </a:r>
          </a:p>
          <a:p>
            <a:pPr>
              <a:lnSpc>
                <a:spcPct val="115000"/>
              </a:lnSpc>
              <a:defRPr sz="1800">
                <a:solidFill>
                  <a:srgbClr val="434343"/>
                </a:solidFill>
              </a:defRPr>
            </a:pPr>
            <a:r>
              <a:t> </a:t>
            </a:r>
          </a:p>
        </p:txBody>
      </p:sp>
      <p:pic>
        <p:nvPicPr>
          <p:cNvPr id="295" name="Google Shape;259;p40" descr="Google Shape;259;p40"/>
          <p:cNvPicPr>
            <a:picLocks noChangeAspect="1"/>
          </p:cNvPicPr>
          <p:nvPr/>
        </p:nvPicPr>
        <p:blipFill>
          <a:blip r:embed="rId2">
            <a:extLst/>
          </a:blip>
          <a:stretch>
            <a:fillRect/>
          </a:stretch>
        </p:blipFill>
        <p:spPr>
          <a:xfrm>
            <a:off x="152400" y="1878075"/>
            <a:ext cx="8839203" cy="2548015"/>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Google Shape;264;p41"/>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 视频编码</a:t>
            </a:r>
          </a:p>
        </p:txBody>
      </p:sp>
      <p:sp>
        <p:nvSpPr>
          <p:cNvPr id="298" name="Google Shape;265;p41"/>
          <p:cNvSpPr txBox="1"/>
          <p:nvPr/>
        </p:nvSpPr>
        <p:spPr>
          <a:xfrm>
            <a:off x="311699" y="809124"/>
            <a:ext cx="8444402"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nSpc>
                <a:spcPct val="115000"/>
              </a:lnSpc>
              <a:defRPr sz="1600">
                <a:solidFill>
                  <a:srgbClr val="434343"/>
                </a:solidFill>
              </a:defRPr>
            </a:lvl1pPr>
          </a:lstStyle>
          <a:p>
            <a:pPr/>
            <a:r>
              <a:t>视频编码指通过特定的压缩技术，将某个视频内容数据转换成另一种特定格式文件的方式</a:t>
            </a:r>
          </a:p>
        </p:txBody>
      </p:sp>
      <p:pic>
        <p:nvPicPr>
          <p:cNvPr id="299" name="Google Shape;266;p41" descr="Google Shape;266;p41"/>
          <p:cNvPicPr>
            <a:picLocks noChangeAspect="1"/>
          </p:cNvPicPr>
          <p:nvPr/>
        </p:nvPicPr>
        <p:blipFill>
          <a:blip r:embed="rId2">
            <a:extLst/>
          </a:blip>
          <a:stretch>
            <a:fillRect/>
          </a:stretch>
        </p:blipFill>
        <p:spPr>
          <a:xfrm>
            <a:off x="473850" y="1346200"/>
            <a:ext cx="5998125" cy="3687375"/>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Google Shape;278;p43"/>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视频播放</a:t>
            </a:r>
          </a:p>
        </p:txBody>
      </p:sp>
      <p:sp>
        <p:nvSpPr>
          <p:cNvPr id="302" name="Google Shape;279;p43"/>
          <p:cNvSpPr txBox="1"/>
          <p:nvPr/>
        </p:nvSpPr>
        <p:spPr>
          <a:xfrm>
            <a:off x="311699" y="809099"/>
            <a:ext cx="4953001" cy="95648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434343"/>
                </a:solidFill>
              </a:defRPr>
            </a:lvl1pPr>
          </a:lstStyle>
          <a:p>
            <a:pPr/>
            <a:r>
              <a:t>视频文件都会有特定的封装格式、比特率、时长等信息 视频解封装之后，就划分为video_stream和audio_stream，分别对 应视频流和音频流。</a:t>
            </a:r>
          </a:p>
        </p:txBody>
      </p:sp>
      <p:sp>
        <p:nvSpPr>
          <p:cNvPr id="303" name="Google Shape;280;p43"/>
          <p:cNvSpPr txBox="1"/>
          <p:nvPr/>
        </p:nvSpPr>
        <p:spPr>
          <a:xfrm>
            <a:off x="311699" y="1740124"/>
            <a:ext cx="6384302" cy="126816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a:solidFill>
                  <a:srgbClr val="434343"/>
                </a:solidFill>
              </a:defRPr>
            </a:pPr>
            <a:r>
              <a:t>解复用之后的音视频有自己独立的参数，包括</a:t>
            </a:r>
          </a:p>
          <a:p>
            <a:pPr indent="457200">
              <a:lnSpc>
                <a:spcPct val="115000"/>
              </a:lnSpc>
              <a:defRPr>
                <a:solidFill>
                  <a:srgbClr val="434343"/>
                </a:solidFill>
              </a:defRPr>
            </a:pPr>
            <a:r>
              <a:t>• 编码方式、采样率、画面大小等</a:t>
            </a:r>
          </a:p>
          <a:p>
            <a:pPr indent="457200">
              <a:lnSpc>
                <a:spcPct val="115000"/>
              </a:lnSpc>
              <a:defRPr>
                <a:solidFill>
                  <a:srgbClr val="434343"/>
                </a:solidFill>
              </a:defRPr>
            </a:pPr>
            <a:r>
              <a:t>• 音频参数包括采样率、编码方式和声道数等</a:t>
            </a:r>
          </a:p>
        </p:txBody>
      </p:sp>
      <p:sp>
        <p:nvSpPr>
          <p:cNvPr id="304" name="Google Shape;281;p43"/>
          <p:cNvSpPr txBox="1"/>
          <p:nvPr/>
        </p:nvSpPr>
        <p:spPr>
          <a:xfrm>
            <a:off x="311699" y="3070175"/>
            <a:ext cx="5130301" cy="4368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434343"/>
                </a:solidFill>
              </a:defRPr>
            </a:lvl1pPr>
          </a:lstStyle>
          <a:p>
            <a:pPr/>
            <a:r>
              <a:t>视频解码播放的大部分流程，整个视频播放的流程如右图所示</a:t>
            </a:r>
          </a:p>
        </p:txBody>
      </p:sp>
      <p:pic>
        <p:nvPicPr>
          <p:cNvPr id="305" name="Google Shape;282;p43" descr="Google Shape;282;p43"/>
          <p:cNvPicPr>
            <a:picLocks noChangeAspect="1"/>
          </p:cNvPicPr>
          <p:nvPr/>
        </p:nvPicPr>
        <p:blipFill>
          <a:blip r:embed="rId2">
            <a:extLst/>
          </a:blip>
          <a:stretch>
            <a:fillRect/>
          </a:stretch>
        </p:blipFill>
        <p:spPr>
          <a:xfrm>
            <a:off x="5441999" y="864525"/>
            <a:ext cx="3581077" cy="322535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Google Shape;294;p45"/>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VideoView播放视频</a:t>
            </a:r>
          </a:p>
        </p:txBody>
      </p:sp>
      <p:sp>
        <p:nvSpPr>
          <p:cNvPr id="308" name="Google Shape;295;p45"/>
          <p:cNvSpPr txBox="1"/>
          <p:nvPr/>
        </p:nvSpPr>
        <p:spPr>
          <a:xfrm>
            <a:off x="378770" y="789095"/>
            <a:ext cx="3146701" cy="74829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600">
                <a:solidFill>
                  <a:srgbClr val="3A5BAE"/>
                </a:solidFill>
              </a:defRPr>
            </a:pPr>
            <a:r>
              <a:t>Android系统提供了</a:t>
            </a:r>
          </a:p>
          <a:p>
            <a:pPr>
              <a:defRPr sz="1600">
                <a:solidFill>
                  <a:srgbClr val="3A5BAE"/>
                </a:solidFill>
              </a:defRPr>
            </a:pPr>
            <a:r>
              <a:t>播放视频的控件VideoView</a:t>
            </a:r>
          </a:p>
        </p:txBody>
      </p:sp>
      <p:pic>
        <p:nvPicPr>
          <p:cNvPr id="309" name="Google Shape;296;p45" descr="Google Shape;296;p45"/>
          <p:cNvPicPr>
            <a:picLocks noChangeAspect="1"/>
          </p:cNvPicPr>
          <p:nvPr/>
        </p:nvPicPr>
        <p:blipFill>
          <a:blip r:embed="rId2">
            <a:extLst/>
          </a:blip>
          <a:stretch>
            <a:fillRect/>
          </a:stretch>
        </p:blipFill>
        <p:spPr>
          <a:xfrm>
            <a:off x="5128266" y="612548"/>
            <a:ext cx="3146660" cy="4099465"/>
          </a:xfrm>
          <a:prstGeom prst="rect">
            <a:avLst/>
          </a:prstGeom>
          <a:ln w="12700">
            <a:miter lim="400000"/>
          </a:ln>
        </p:spPr>
      </p:pic>
      <p:pic>
        <p:nvPicPr>
          <p:cNvPr id="310" name="Google Shape;297;p45" descr="Google Shape;297;p45"/>
          <p:cNvPicPr>
            <a:picLocks noChangeAspect="1"/>
          </p:cNvPicPr>
          <p:nvPr/>
        </p:nvPicPr>
        <p:blipFill>
          <a:blip r:embed="rId3">
            <a:extLst/>
          </a:blip>
          <a:stretch>
            <a:fillRect/>
          </a:stretch>
        </p:blipFill>
        <p:spPr>
          <a:xfrm>
            <a:off x="416032" y="1484790"/>
            <a:ext cx="3072178" cy="3374965"/>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Google Shape;287;p44"/>
          <p:cNvSpPr txBox="1"/>
          <p:nvPr>
            <p:ph type="title"/>
          </p:nvPr>
        </p:nvSpPr>
        <p:spPr>
          <a:xfrm>
            <a:off x="311699" y="166537"/>
            <a:ext cx="8520602" cy="572702"/>
          </a:xfrm>
          <a:prstGeom prst="rect">
            <a:avLst/>
          </a:prstGeom>
        </p:spPr>
        <p:txBody>
          <a:bodyPr/>
          <a:lstStyle>
            <a:lvl1pPr>
              <a:defRPr>
                <a:solidFill>
                  <a:srgbClr val="3A5BAE"/>
                </a:solidFill>
              </a:defRPr>
            </a:lvl1pPr>
          </a:lstStyle>
          <a:p>
            <a:pPr/>
            <a:r>
              <a:t>MediaPlayer</a:t>
            </a:r>
          </a:p>
        </p:txBody>
      </p:sp>
      <p:sp>
        <p:nvSpPr>
          <p:cNvPr id="313" name="Google Shape;288;p44"/>
          <p:cNvSpPr txBox="1"/>
          <p:nvPr/>
        </p:nvSpPr>
        <p:spPr>
          <a:xfrm>
            <a:off x="311699" y="1043474"/>
            <a:ext cx="3873601" cy="103434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600">
                <a:solidFill>
                  <a:srgbClr val="434343"/>
                </a:solidFill>
              </a:defRPr>
            </a:lvl1pPr>
          </a:lstStyle>
          <a:p>
            <a:pPr/>
            <a:r>
              <a:t>Android音视频播放相关类，包含了Audio和video的播放功能。应用层控制状态机如右图所示：</a:t>
            </a:r>
          </a:p>
        </p:txBody>
      </p:sp>
      <p:pic>
        <p:nvPicPr>
          <p:cNvPr id="314" name="Google Shape;289;p44" descr="Google Shape;289;p44"/>
          <p:cNvPicPr>
            <a:picLocks noChangeAspect="1"/>
          </p:cNvPicPr>
          <p:nvPr/>
        </p:nvPicPr>
        <p:blipFill>
          <a:blip r:embed="rId2">
            <a:extLst/>
          </a:blip>
          <a:stretch>
            <a:fillRect/>
          </a:stretch>
        </p:blipFill>
        <p:spPr>
          <a:xfrm>
            <a:off x="4373779" y="196800"/>
            <a:ext cx="3995025" cy="47499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普通的View都在主线程绘制，系统每16ms都会进行屏幕的重绘，在16ms内将绘制工作完成，则画面会很流畅，如果绘制较为复杂，16ms还未绘制完成，会造成界面卡顿，同时主线程阻塞导致用户交互事件(点击、输入等)得不到及时响应，影响用户体验。…"/>
          <p:cNvSpPr txBox="1"/>
          <p:nvPr>
            <p:ph type="body" idx="1"/>
          </p:nvPr>
        </p:nvSpPr>
        <p:spPr>
          <a:prstGeom prst="rect">
            <a:avLst/>
          </a:prstGeom>
        </p:spPr>
        <p:txBody>
          <a:bodyPr/>
          <a:lstStyle/>
          <a:p>
            <a:pPr/>
            <a:r>
              <a:t>普通的View都在主线程绘制，系统每16ms都会进行屏幕的重绘，在16ms内将绘制工作完成，则画面会很流畅，如果绘制较为复杂，16ms还未绘制完成，会造成界面卡顿，同时主线程阻塞导致用户交互事件(点击、输入等)得不到及时响应，影响用户体验。</a:t>
            </a:r>
          </a:p>
          <a:p>
            <a:pPr/>
            <a:r>
              <a:t>SurfaceView是一种特殊的View，它拥有独立的绘制表面，可以在独立的线程中进行绘制，不会阻塞主线程，所以适合实现复杂而高效的UI绘制，比如摄像头预览、视频播放、游戏画面等。</a:t>
            </a:r>
          </a:p>
        </p:txBody>
      </p:sp>
      <p:sp>
        <p:nvSpPr>
          <p:cNvPr id="317" name="SurfaceView"/>
          <p:cNvSpPr txBox="1"/>
          <p:nvPr>
            <p:ph type="title"/>
          </p:nvPr>
        </p:nvSpPr>
        <p:spPr>
          <a:prstGeom prst="rect">
            <a:avLst/>
          </a:prstGeom>
        </p:spPr>
        <p:txBody>
          <a:bodyPr/>
          <a:lstStyle>
            <a:lvl1pPr>
              <a:defRPr>
                <a:solidFill>
                  <a:srgbClr val="3A5BAE"/>
                </a:solidFill>
              </a:defRPr>
            </a:lvl1pPr>
          </a:lstStyle>
          <a:p>
            <a:pPr/>
            <a:r>
              <a:t>SurfaceView</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Google Shape;303;p46"/>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MediaPlayer + SurfaceView播放视频</a:t>
            </a:r>
          </a:p>
        </p:txBody>
      </p:sp>
      <p:sp>
        <p:nvSpPr>
          <p:cNvPr id="320" name="Google Shape;304;p46"/>
          <p:cNvSpPr txBox="1"/>
          <p:nvPr/>
        </p:nvSpPr>
        <p:spPr>
          <a:xfrm>
            <a:off x="311699" y="975349"/>
            <a:ext cx="4062002" cy="74829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600">
                <a:solidFill>
                  <a:srgbClr val="434343"/>
                </a:solidFill>
              </a:defRPr>
            </a:lvl1pPr>
          </a:lstStyle>
          <a:p>
            <a:pPr/>
            <a:r>
              <a:t>MediaPlayer需要配合SurfaceView播放视频</a:t>
            </a:r>
          </a:p>
        </p:txBody>
      </p:sp>
      <p:pic>
        <p:nvPicPr>
          <p:cNvPr id="321" name="Google Shape;305;p46" descr="Google Shape;305;p46"/>
          <p:cNvPicPr>
            <a:picLocks noChangeAspect="1"/>
          </p:cNvPicPr>
          <p:nvPr/>
        </p:nvPicPr>
        <p:blipFill>
          <a:blip r:embed="rId2">
            <a:extLst/>
          </a:blip>
          <a:stretch>
            <a:fillRect/>
          </a:stretch>
        </p:blipFill>
        <p:spPr>
          <a:xfrm>
            <a:off x="311699" y="1346062"/>
            <a:ext cx="4465501" cy="3736440"/>
          </a:xfrm>
          <a:prstGeom prst="rect">
            <a:avLst/>
          </a:prstGeom>
          <a:ln w="12700">
            <a:miter lim="400000"/>
          </a:ln>
        </p:spPr>
      </p:pic>
      <p:pic>
        <p:nvPicPr>
          <p:cNvPr id="322" name="Google Shape;306;p46" descr="Google Shape;306;p46"/>
          <p:cNvPicPr>
            <a:picLocks noChangeAspect="1"/>
          </p:cNvPicPr>
          <p:nvPr/>
        </p:nvPicPr>
        <p:blipFill>
          <a:blip r:embed="rId3">
            <a:extLst/>
          </a:blip>
          <a:stretch>
            <a:fillRect/>
          </a:stretch>
        </p:blipFill>
        <p:spPr>
          <a:xfrm>
            <a:off x="5220549" y="522013"/>
            <a:ext cx="3115232" cy="409946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Google Shape;311;p47"/>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第三方播放器</a:t>
            </a:r>
          </a:p>
        </p:txBody>
      </p:sp>
      <p:sp>
        <p:nvSpPr>
          <p:cNvPr id="325" name="Google Shape;312;p47"/>
          <p:cNvSpPr txBox="1"/>
          <p:nvPr/>
        </p:nvSpPr>
        <p:spPr>
          <a:xfrm>
            <a:off x="365749" y="875599"/>
            <a:ext cx="6384302" cy="23288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900">
                <a:solidFill>
                  <a:srgbClr val="434343"/>
                </a:solidFill>
              </a:defRPr>
            </a:pPr>
            <a:r>
              <a:t>第三方播放器：</a:t>
            </a:r>
          </a:p>
          <a:p>
            <a:pPr>
              <a:defRPr sz="1900">
                <a:solidFill>
                  <a:srgbClr val="434343"/>
                </a:solidFill>
              </a:defRPr>
            </a:pPr>
            <a:r>
              <a:t>   </a:t>
            </a:r>
            <a:r>
              <a:rPr sz="1700"/>
              <a:t>• ijkplayer是b站开源的超级好用的视频播放器，ijkplayer Android和ios都可用，还支持多种视频的硬解码。底层编解码基于FFmpeg 的ffplay实现，国内各大直播平台很多基于它进行定制开发</a:t>
            </a:r>
            <a:r>
              <a:rPr u="sng">
                <a:solidFill>
                  <a:schemeClr val="accent5"/>
                </a:solidFill>
                <a:uFill>
                  <a:solidFill>
                    <a:schemeClr val="accent5"/>
                  </a:solidFill>
                </a:uFill>
                <a:hlinkClick r:id="rId3" invalidUrl="" action="" tgtFrame="" tooltip="" history="1" highlightClick="0" endSnd="0"/>
              </a:rPr>
              <a:t>https://github.com/bilibili/ijkplayer</a:t>
            </a:r>
            <a:endParaRPr sz="1700"/>
          </a:p>
          <a:p>
            <a:pPr>
              <a:defRPr sz="1700">
                <a:solidFill>
                  <a:srgbClr val="434343"/>
                </a:solidFill>
              </a:defRPr>
            </a:pPr>
            <a:r>
              <a:t>   • exoplayer是google提供了一个视频播放器。</a:t>
            </a:r>
            <a:r>
              <a:rPr u="sng">
                <a:solidFill>
                  <a:schemeClr val="accent5"/>
                </a:solidFill>
                <a:uFill>
                  <a:solidFill>
                    <a:schemeClr val="accent5"/>
                  </a:solidFill>
                </a:uFill>
                <a:hlinkClick r:id="rId4" invalidUrl="" action="" tgtFrame="" tooltip="" history="1" highlightClick="0" endSnd="0"/>
              </a:rPr>
              <a:t>https://github.com/google/ExoPlayer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Android 6.0之前，只需在AndroidManifest.xml中声明，用户只要同意安装，app即可获得所有声明的权限…"/>
          <p:cNvSpPr txBox="1"/>
          <p:nvPr>
            <p:ph type="body" sz="quarter" idx="1"/>
          </p:nvPr>
        </p:nvSpPr>
        <p:spPr>
          <a:xfrm>
            <a:off x="311699" y="821137"/>
            <a:ext cx="8520602" cy="984308"/>
          </a:xfrm>
          <a:prstGeom prst="rect">
            <a:avLst/>
          </a:prstGeom>
        </p:spPr>
        <p:txBody>
          <a:bodyPr/>
          <a:lstStyle/>
          <a:p>
            <a:pPr marL="342900" indent="-257175" defTabSz="685800">
              <a:buSzPts val="1300"/>
              <a:defRPr sz="1350"/>
            </a:pPr>
            <a:r>
              <a:t>Android 6.0之前，只需在AndroidManifest.xml中声明，用户只要同意安装，app即可获得所有声明的权限</a:t>
            </a:r>
          </a:p>
          <a:p>
            <a:pPr marL="342900" indent="-257175" defTabSz="685800">
              <a:buSzPts val="1300"/>
              <a:defRPr sz="1350"/>
            </a:pPr>
            <a:r>
              <a:t>Android 6.0开始，Android把权限分为正常权限和危险权限。危险权限即使已在AndroidManifest中声明，也需要在运行时征得用户授权。</a:t>
            </a:r>
          </a:p>
        </p:txBody>
      </p:sp>
      <p:sp>
        <p:nvSpPr>
          <p:cNvPr id="330" name="Android权限申请"/>
          <p:cNvSpPr txBox="1"/>
          <p:nvPr>
            <p:ph type="title"/>
          </p:nvPr>
        </p:nvSpPr>
        <p:spPr>
          <a:prstGeom prst="rect">
            <a:avLst/>
          </a:prstGeom>
        </p:spPr>
        <p:txBody>
          <a:bodyPr/>
          <a:lstStyle>
            <a:lvl1pPr defTabSz="832104">
              <a:defRPr sz="2184">
                <a:solidFill>
                  <a:srgbClr val="3A5BAE"/>
                </a:solidFill>
              </a:defRPr>
            </a:lvl1pPr>
          </a:lstStyle>
          <a:p>
            <a:pPr/>
            <a:r>
              <a:t>Android权限申请</a:t>
            </a:r>
          </a:p>
        </p:txBody>
      </p:sp>
      <p:pic>
        <p:nvPicPr>
          <p:cNvPr id="331" name="图像" descr="图像"/>
          <p:cNvPicPr>
            <a:picLocks noChangeAspect="1"/>
          </p:cNvPicPr>
          <p:nvPr/>
        </p:nvPicPr>
        <p:blipFill>
          <a:blip r:embed="rId3">
            <a:extLst/>
          </a:blip>
          <a:stretch>
            <a:fillRect/>
          </a:stretch>
        </p:blipFill>
        <p:spPr>
          <a:xfrm>
            <a:off x="-26742" y="1748660"/>
            <a:ext cx="4333948" cy="3416401"/>
          </a:xfrm>
          <a:prstGeom prst="rect">
            <a:avLst/>
          </a:prstGeom>
          <a:ln w="12700">
            <a:miter lim="400000"/>
          </a:ln>
        </p:spPr>
      </p:pic>
      <p:pic>
        <p:nvPicPr>
          <p:cNvPr id="332" name="图像" descr="图像"/>
          <p:cNvPicPr>
            <a:picLocks noChangeAspect="1"/>
          </p:cNvPicPr>
          <p:nvPr/>
        </p:nvPicPr>
        <p:blipFill>
          <a:blip r:embed="rId4">
            <a:extLst/>
          </a:blip>
          <a:stretch>
            <a:fillRect/>
          </a:stretch>
        </p:blipFill>
        <p:spPr>
          <a:xfrm>
            <a:off x="4381965" y="1772105"/>
            <a:ext cx="4844390" cy="259928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Google Shape;317;p48" descr="Google Shape;317;p48"/>
          <p:cNvPicPr>
            <a:picLocks noChangeAspect="1"/>
          </p:cNvPicPr>
          <p:nvPr/>
        </p:nvPicPr>
        <p:blipFill>
          <a:blip r:embed="rId2">
            <a:extLst/>
          </a:blip>
          <a:stretch>
            <a:fillRect/>
          </a:stretch>
        </p:blipFill>
        <p:spPr>
          <a:xfrm>
            <a:off x="4060" y="0"/>
            <a:ext cx="9135881" cy="5143499"/>
          </a:xfrm>
          <a:prstGeom prst="rect">
            <a:avLst/>
          </a:prstGeom>
          <a:ln w="12700">
            <a:miter lim="400000"/>
          </a:ln>
        </p:spPr>
      </p:pic>
      <p:sp>
        <p:nvSpPr>
          <p:cNvPr id="337" name="Google Shape;318;p48"/>
          <p:cNvSpPr txBox="1"/>
          <p:nvPr/>
        </p:nvSpPr>
        <p:spPr>
          <a:xfrm>
            <a:off x="644525" y="1908225"/>
            <a:ext cx="5146200" cy="6731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defRPr b="1" sz="3600">
                <a:solidFill>
                  <a:srgbClr val="FFFFFF"/>
                </a:solidFill>
                <a:latin typeface="Helvetica Neue"/>
                <a:ea typeface="Helvetica Neue"/>
                <a:cs typeface="Helvetica Neue"/>
                <a:sym typeface="Helvetica Neue"/>
              </a:defRPr>
            </a:lvl1pPr>
          </a:lstStyle>
          <a:p>
            <a:pPr/>
            <a:r>
              <a:t>●● 课堂作业</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Google Shape;104;p18"/>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图片格式</a:t>
            </a:r>
          </a:p>
        </p:txBody>
      </p:sp>
      <p:sp>
        <p:nvSpPr>
          <p:cNvPr id="178" name="Google Shape;105;p18"/>
          <p:cNvSpPr txBox="1"/>
          <p:nvPr>
            <p:ph type="body" sz="half" idx="1"/>
          </p:nvPr>
        </p:nvSpPr>
        <p:spPr>
          <a:xfrm>
            <a:off x="389300" y="964049"/>
            <a:ext cx="5551500" cy="3215402"/>
          </a:xfrm>
          <a:prstGeom prst="rect">
            <a:avLst/>
          </a:prstGeom>
        </p:spPr>
        <p:txBody>
          <a:bodyPr/>
          <a:lstStyle/>
          <a:p>
            <a:pPr marL="0" indent="0">
              <a:spcBef>
                <a:spcPts val="2400"/>
              </a:spcBef>
              <a:buSzTx/>
              <a:buNone/>
              <a:defRPr>
                <a:solidFill>
                  <a:srgbClr val="4F4F4F"/>
                </a:solidFill>
              </a:defRPr>
            </a:pPr>
            <a:r>
              <a:t>JPEG全称Joint Photographic Experts Group</a:t>
            </a:r>
          </a:p>
          <a:p>
            <a:pPr indent="-317500">
              <a:spcBef>
                <a:spcPts val="2400"/>
              </a:spcBef>
              <a:buClr>
                <a:srgbClr val="4F4F4F"/>
              </a:buClr>
              <a:buSzPts val="1400"/>
              <a:defRPr sz="1400">
                <a:solidFill>
                  <a:srgbClr val="4F4F4F"/>
                </a:solidFill>
              </a:defRPr>
            </a:pPr>
            <a:r>
              <a:t>大部分手机或者相机拍照的</a:t>
            </a:r>
            <a:r>
              <a:rPr>
                <a:latin typeface="SimHei"/>
                <a:ea typeface="SimHei"/>
                <a:cs typeface="SimHei"/>
                <a:sym typeface="SimHei"/>
              </a:rPr>
              <a:t>产</a:t>
            </a:r>
            <a:r>
              <a:t>物</a:t>
            </a:r>
          </a:p>
          <a:p>
            <a:pPr indent="-317500">
              <a:buClr>
                <a:srgbClr val="4F4F4F"/>
              </a:buClr>
              <a:buSzPts val="1400"/>
              <a:defRPr sz="1400">
                <a:solidFill>
                  <a:srgbClr val="4F4F4F"/>
                </a:solidFill>
                <a:latin typeface="SimHei"/>
                <a:ea typeface="SimHei"/>
                <a:cs typeface="SimHei"/>
                <a:sym typeface="SimHei"/>
              </a:defRPr>
            </a:pPr>
            <a:r>
              <a:t>有损压缩，移除了肉眼无法察觉的图像细节，压缩</a:t>
            </a:r>
            <a:r>
              <a:rPr>
                <a:latin typeface="+mn-lt"/>
                <a:ea typeface="+mn-ea"/>
                <a:cs typeface="+mn-cs"/>
                <a:sym typeface="Arial"/>
              </a:rPr>
              <a:t>比相</a:t>
            </a:r>
            <a:r>
              <a:t>对较</a:t>
            </a:r>
            <a:r>
              <a:rPr>
                <a:latin typeface="+mn-lt"/>
                <a:ea typeface="+mn-ea"/>
                <a:cs typeface="+mn-cs"/>
                <a:sym typeface="Arial"/>
              </a:rPr>
              <a:t>高，文件大小相</a:t>
            </a:r>
            <a:r>
              <a:t>对较</a:t>
            </a:r>
            <a:r>
              <a:rPr>
                <a:latin typeface="+mn-lt"/>
                <a:ea typeface="+mn-ea"/>
                <a:cs typeface="+mn-cs"/>
                <a:sym typeface="Arial"/>
              </a:rPr>
              <a:t>小，</a:t>
            </a:r>
            <a:r>
              <a:t>特别适合色彩丰富、有渐变色的图片</a:t>
            </a:r>
          </a:p>
          <a:p>
            <a:pPr indent="-317500">
              <a:buClr>
                <a:srgbClr val="4F4F4F"/>
              </a:buClr>
              <a:buSzPts val="1400"/>
              <a:defRPr sz="1400">
                <a:solidFill>
                  <a:srgbClr val="4F4F4F"/>
                </a:solidFill>
              </a:defRPr>
            </a:pPr>
            <a:r>
              <a:t>如果</a:t>
            </a:r>
            <a:r>
              <a:rPr>
                <a:latin typeface="SimHei"/>
                <a:ea typeface="SimHei"/>
                <a:cs typeface="SimHei"/>
                <a:sym typeface="SimHei"/>
              </a:rPr>
              <a:t>图</a:t>
            </a:r>
            <a:r>
              <a:t>像需要全彩模式效果，最好使用 JPEG</a:t>
            </a:r>
          </a:p>
          <a:p>
            <a:pPr indent="-317500">
              <a:buClr>
                <a:srgbClr val="4F4F4F"/>
              </a:buClr>
              <a:buSzPts val="1400"/>
              <a:defRPr sz="1400">
                <a:solidFill>
                  <a:srgbClr val="4F4F4F"/>
                </a:solidFill>
              </a:defRPr>
            </a:pPr>
            <a:r>
              <a:t>不支持透明</a:t>
            </a:r>
            <a:r>
              <a:rPr>
                <a:latin typeface="SimHei"/>
                <a:ea typeface="SimHei"/>
                <a:cs typeface="SimHei"/>
                <a:sym typeface="SimHei"/>
              </a:rPr>
              <a:t>图</a:t>
            </a:r>
            <a:r>
              <a:t>和</a:t>
            </a:r>
            <a:r>
              <a:rPr>
                <a:latin typeface="SimHei"/>
                <a:ea typeface="SimHei"/>
                <a:cs typeface="SimHei"/>
                <a:sym typeface="SimHei"/>
              </a:rPr>
              <a:t>动态图</a:t>
            </a:r>
            <a:endParaRPr>
              <a:latin typeface="SimHei"/>
              <a:ea typeface="SimHei"/>
              <a:cs typeface="SimHei"/>
              <a:sym typeface="SimHei"/>
            </a:endParaRPr>
          </a:p>
          <a:p>
            <a:pPr marL="0" indent="0">
              <a:spcBef>
                <a:spcPts val="2400"/>
              </a:spcBef>
              <a:buSzTx/>
              <a:buNone/>
              <a:defRPr sz="2400">
                <a:solidFill>
                  <a:srgbClr val="000000"/>
                </a:solidFill>
              </a:defRPr>
            </a:pPr>
            <a:r>
              <a:t>   </a:t>
            </a:r>
          </a:p>
        </p:txBody>
      </p:sp>
      <p:pic>
        <p:nvPicPr>
          <p:cNvPr id="179" name="Google Shape;106;p18" descr="Google Shape;106;p18"/>
          <p:cNvPicPr>
            <a:picLocks noChangeAspect="1"/>
          </p:cNvPicPr>
          <p:nvPr/>
        </p:nvPicPr>
        <p:blipFill>
          <a:blip r:embed="rId3">
            <a:extLst/>
          </a:blip>
          <a:stretch>
            <a:fillRect/>
          </a:stretch>
        </p:blipFill>
        <p:spPr>
          <a:xfrm>
            <a:off x="6547774" y="1497925"/>
            <a:ext cx="1437626" cy="141535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Google Shape;323;p49"/>
          <p:cNvSpPr txBox="1"/>
          <p:nvPr>
            <p:ph type="title"/>
          </p:nvPr>
        </p:nvSpPr>
        <p:spPr>
          <a:xfrm>
            <a:off x="463134" y="166498"/>
            <a:ext cx="8520601" cy="572701"/>
          </a:xfrm>
          <a:prstGeom prst="rect">
            <a:avLst/>
          </a:prstGeom>
        </p:spPr>
        <p:txBody>
          <a:bodyPr/>
          <a:lstStyle>
            <a:lvl1pPr defTabSz="832104">
              <a:defRPr sz="2184">
                <a:solidFill>
                  <a:srgbClr val="3A5BAE"/>
                </a:solidFill>
              </a:defRPr>
            </a:lvl1pPr>
          </a:lstStyle>
          <a:p>
            <a:pPr/>
            <a:r>
              <a:t>作业：开发一个可以展示图片、可以播放视频的APP</a:t>
            </a:r>
          </a:p>
        </p:txBody>
      </p:sp>
      <p:sp>
        <p:nvSpPr>
          <p:cNvPr id="340" name="播放、暂停功能…"/>
          <p:cNvSpPr txBox="1"/>
          <p:nvPr>
            <p:ph type="body" sz="half" idx="1"/>
          </p:nvPr>
        </p:nvSpPr>
        <p:spPr>
          <a:xfrm>
            <a:off x="304247" y="2493155"/>
            <a:ext cx="6169002" cy="2237171"/>
          </a:xfrm>
          <a:prstGeom prst="rect">
            <a:avLst/>
          </a:prstGeom>
        </p:spPr>
        <p:txBody>
          <a:bodyPr/>
          <a:lstStyle/>
          <a:p>
            <a:pPr marL="420623" indent="-292100" defTabSz="841247">
              <a:lnSpc>
                <a:spcPct val="150000"/>
              </a:lnSpc>
              <a:buClr>
                <a:srgbClr val="3A5BAE"/>
              </a:buClr>
              <a:buSzPts val="1200"/>
              <a:buChar char="❏"/>
              <a:defRPr sz="1288">
                <a:solidFill>
                  <a:srgbClr val="3A5BAE"/>
                </a:solidFill>
              </a:defRPr>
            </a:pPr>
            <a:r>
              <a:t>播放、暂停功能</a:t>
            </a:r>
          </a:p>
          <a:p>
            <a:pPr marL="420623" indent="-292100" defTabSz="841247">
              <a:lnSpc>
                <a:spcPct val="150000"/>
              </a:lnSpc>
              <a:buClr>
                <a:srgbClr val="3A5BAE"/>
              </a:buClr>
              <a:buSzPts val="1200"/>
              <a:buChar char="❏"/>
              <a:defRPr sz="1288">
                <a:solidFill>
                  <a:srgbClr val="3A5BAE"/>
                </a:solidFill>
              </a:defRPr>
            </a:pPr>
            <a:r>
              <a:t>播放进度条展示（包括时间显示）</a:t>
            </a:r>
          </a:p>
          <a:p>
            <a:pPr marL="420623" indent="-292100" defTabSz="841247">
              <a:lnSpc>
                <a:spcPct val="150000"/>
              </a:lnSpc>
              <a:buClr>
                <a:srgbClr val="3A5BAE"/>
              </a:buClr>
              <a:buSzPts val="1200"/>
              <a:buChar char="❏"/>
              <a:defRPr sz="1288">
                <a:solidFill>
                  <a:srgbClr val="3A5BAE"/>
                </a:solidFill>
              </a:defRPr>
            </a:pPr>
            <a:r>
              <a:t>进度条可以点击、滑动，跳转到指定位置（可选）</a:t>
            </a:r>
          </a:p>
          <a:p>
            <a:pPr marL="420623" indent="-292100" defTabSz="841247">
              <a:lnSpc>
                <a:spcPct val="150000"/>
              </a:lnSpc>
              <a:buClr>
                <a:srgbClr val="3A5BAE"/>
              </a:buClr>
              <a:buSzPts val="1200"/>
              <a:buChar char="❏"/>
              <a:defRPr sz="1288">
                <a:solidFill>
                  <a:srgbClr val="3A5BAE"/>
                </a:solidFill>
              </a:defRPr>
            </a:pPr>
            <a:r>
              <a:t>横竖屏切换、横屏时展示全屏模式（可选）</a:t>
            </a:r>
          </a:p>
          <a:p>
            <a:pPr marL="420623" indent="-292100" defTabSz="841247">
              <a:lnSpc>
                <a:spcPct val="150000"/>
              </a:lnSpc>
              <a:buClr>
                <a:srgbClr val="3A5BAE"/>
              </a:buClr>
              <a:buSzPts val="1200"/>
              <a:buChar char="❏"/>
              <a:defRPr sz="1288">
                <a:solidFill>
                  <a:srgbClr val="3A5BAE"/>
                </a:solidFill>
              </a:defRPr>
            </a:pPr>
            <a:r>
              <a:t>将app注册为播放器类型(Action为ACTION_VIEW，Data为Uri，Type为其MIME类型)，点击打开系统视频文件时，可以选择使用自制播放器；（可选）</a:t>
            </a:r>
          </a:p>
        </p:txBody>
      </p:sp>
      <p:sp>
        <p:nvSpPr>
          <p:cNvPr id="341" name="1、使用Glide展示网络图片"/>
          <p:cNvSpPr txBox="1"/>
          <p:nvPr/>
        </p:nvSpPr>
        <p:spPr>
          <a:xfrm>
            <a:off x="512906" y="903680"/>
            <a:ext cx="2126854" cy="254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1、使用Glide展示网络图片</a:t>
            </a:r>
          </a:p>
        </p:txBody>
      </p:sp>
      <p:sp>
        <p:nvSpPr>
          <p:cNvPr id="342" name="2、播放网络视频"/>
          <p:cNvSpPr txBox="1"/>
          <p:nvPr/>
        </p:nvSpPr>
        <p:spPr>
          <a:xfrm>
            <a:off x="526355" y="2258441"/>
            <a:ext cx="1356185" cy="254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2、播放网络视频</a:t>
            </a:r>
          </a:p>
        </p:txBody>
      </p:sp>
      <p:sp>
        <p:nvSpPr>
          <p:cNvPr id="343" name="加载中、加载失败时有占位图…"/>
          <p:cNvSpPr txBox="1"/>
          <p:nvPr/>
        </p:nvSpPr>
        <p:spPr>
          <a:xfrm>
            <a:off x="311700" y="905017"/>
            <a:ext cx="4365600" cy="13881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marL="429768" indent="-298450" defTabSz="859536">
              <a:lnSpc>
                <a:spcPct val="150000"/>
              </a:lnSpc>
              <a:buClr>
                <a:srgbClr val="3A5BAE"/>
              </a:buClr>
              <a:buSzPts val="1300"/>
              <a:buFont typeface="Arial"/>
              <a:buChar char="❏"/>
              <a:defRPr sz="1316">
                <a:solidFill>
                  <a:srgbClr val="3A5BAE"/>
                </a:solidFill>
              </a:defRPr>
            </a:pPr>
          </a:p>
          <a:p>
            <a:pPr marL="429768" indent="-298450" defTabSz="859536">
              <a:lnSpc>
                <a:spcPct val="150000"/>
              </a:lnSpc>
              <a:buClr>
                <a:srgbClr val="3A5BAE"/>
              </a:buClr>
              <a:buSzPts val="1300"/>
              <a:buFont typeface="Arial"/>
              <a:buChar char="❏"/>
              <a:defRPr sz="1316">
                <a:solidFill>
                  <a:srgbClr val="3A5BAE"/>
                </a:solidFill>
              </a:defRPr>
            </a:pPr>
            <a:r>
              <a:t>加载中、加载失败时有占位图</a:t>
            </a:r>
          </a:p>
          <a:p>
            <a:pPr marL="429768" indent="-298450" defTabSz="859536">
              <a:lnSpc>
                <a:spcPct val="150000"/>
              </a:lnSpc>
              <a:buClr>
                <a:srgbClr val="3A5BAE"/>
              </a:buClr>
              <a:buSzPts val="1300"/>
              <a:buFont typeface="Arial"/>
              <a:buChar char="❏"/>
              <a:defRPr sz="1316">
                <a:solidFill>
                  <a:srgbClr val="3A5BAE"/>
                </a:solidFill>
              </a:defRPr>
            </a:pPr>
            <a:r>
              <a:t>实现图片圆角功能（可选）</a:t>
            </a:r>
          </a:p>
          <a:p>
            <a:pPr marL="429768" indent="-298450" defTabSz="859536">
              <a:lnSpc>
                <a:spcPct val="150000"/>
              </a:lnSpc>
              <a:buClr>
                <a:srgbClr val="3A5BAE"/>
              </a:buClr>
              <a:buSzPts val="1300"/>
              <a:buFont typeface="Arial"/>
              <a:buChar char="❏"/>
              <a:defRPr sz="1316">
                <a:solidFill>
                  <a:srgbClr val="3A5BAE"/>
                </a:solidFill>
              </a:defRPr>
            </a:pPr>
            <a:r>
              <a:t>渐变展示（可选）</a:t>
            </a:r>
          </a:p>
        </p:txBody>
      </p:sp>
      <p:sp>
        <p:nvSpPr>
          <p:cNvPr id="344" name="作业提交：github地址发送到zhouhaoyang@bytedance.com，邮件标题【浙大 + 姓名+ 学号】"/>
          <p:cNvSpPr txBox="1"/>
          <p:nvPr/>
        </p:nvSpPr>
        <p:spPr>
          <a:xfrm>
            <a:off x="346372" y="4591906"/>
            <a:ext cx="8451256" cy="27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lvl1pPr>
          </a:lstStyle>
          <a:p>
            <a:pPr/>
            <a:r>
              <a:t>作业提交：github地址发送到zhouhaoyang@bytedance.com，邮件标题【浙大 + 姓名+ 学号】</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Google Shape;340;p52" descr="Google Shape;340;p52"/>
          <p:cNvPicPr>
            <a:picLocks noChangeAspect="1"/>
          </p:cNvPicPr>
          <p:nvPr/>
        </p:nvPicPr>
        <p:blipFill>
          <a:blip r:embed="rId2">
            <a:extLst/>
          </a:blip>
          <a:stretch>
            <a:fillRect/>
          </a:stretch>
        </p:blipFill>
        <p:spPr>
          <a:xfrm>
            <a:off x="4060" y="0"/>
            <a:ext cx="9135881" cy="5143499"/>
          </a:xfrm>
          <a:prstGeom prst="rect">
            <a:avLst/>
          </a:prstGeom>
          <a:ln w="12700">
            <a:miter lim="400000"/>
          </a:ln>
        </p:spPr>
      </p:pic>
      <p:sp>
        <p:nvSpPr>
          <p:cNvPr id="347" name="Google Shape;341;p52"/>
          <p:cNvSpPr txBox="1"/>
          <p:nvPr/>
        </p:nvSpPr>
        <p:spPr>
          <a:xfrm>
            <a:off x="1456772" y="2279931"/>
            <a:ext cx="2045806" cy="583639"/>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lvl1pPr algn="ctr">
              <a:defRPr b="1" sz="3600">
                <a:solidFill>
                  <a:srgbClr val="FFFFFF"/>
                </a:solidFill>
                <a:latin typeface="Helvetica Neue"/>
                <a:ea typeface="Helvetica Neue"/>
                <a:cs typeface="Helvetica Neue"/>
                <a:sym typeface="Helvetica Neue"/>
              </a:defRPr>
            </a:lvl1pPr>
          </a:lstStyle>
          <a:p>
            <a:pPr/>
            <a:r>
              <a:t>THANKS</a:t>
            </a:r>
          </a:p>
        </p:txBody>
      </p:sp>
      <p:pic>
        <p:nvPicPr>
          <p:cNvPr id="348" name="Google Shape;342;p52" descr="Google Shape;342;p52"/>
          <p:cNvPicPr>
            <a:picLocks noChangeAspect="1"/>
          </p:cNvPicPr>
          <p:nvPr/>
        </p:nvPicPr>
        <p:blipFill>
          <a:blip r:embed="rId3">
            <a:extLst/>
          </a:blip>
          <a:stretch>
            <a:fillRect/>
          </a:stretch>
        </p:blipFill>
        <p:spPr>
          <a:xfrm>
            <a:off x="5534045" y="2109199"/>
            <a:ext cx="3609955" cy="1081676"/>
          </a:xfrm>
          <a:prstGeom prst="rect">
            <a:avLst/>
          </a:prstGeom>
          <a:ln w="12700">
            <a:miter lim="400000"/>
          </a:ln>
        </p:spPr>
      </p:pic>
      <p:sp>
        <p:nvSpPr>
          <p:cNvPr id="349" name="邮箱：zhouhaoyang@bytedance.com"/>
          <p:cNvSpPr txBox="1"/>
          <p:nvPr/>
        </p:nvSpPr>
        <p:spPr>
          <a:xfrm>
            <a:off x="5699602" y="3230935"/>
            <a:ext cx="3000141" cy="254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邮箱：zhouhaoyang@bytedance.com</a:t>
            </a:r>
          </a:p>
        </p:txBody>
      </p:sp>
      <p:sp>
        <p:nvSpPr>
          <p:cNvPr id="350" name="微信：Murcy_WeChat"/>
          <p:cNvSpPr txBox="1"/>
          <p:nvPr/>
        </p:nvSpPr>
        <p:spPr>
          <a:xfrm>
            <a:off x="5708510" y="3676331"/>
            <a:ext cx="1768042" cy="254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微信：Murcy_WeChat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Google Shape;111;p19"/>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图片格式</a:t>
            </a:r>
          </a:p>
        </p:txBody>
      </p:sp>
      <p:sp>
        <p:nvSpPr>
          <p:cNvPr id="184" name="Google Shape;112;p19"/>
          <p:cNvSpPr txBox="1"/>
          <p:nvPr>
            <p:ph type="body" idx="1"/>
          </p:nvPr>
        </p:nvSpPr>
        <p:spPr>
          <a:xfrm>
            <a:off x="367124" y="841193"/>
            <a:ext cx="7649013" cy="2691645"/>
          </a:xfrm>
          <a:prstGeom prst="rect">
            <a:avLst/>
          </a:prstGeom>
        </p:spPr>
        <p:txBody>
          <a:bodyPr/>
          <a:lstStyle/>
          <a:p>
            <a:pPr marL="0" indent="0" defTabSz="877823">
              <a:spcBef>
                <a:spcPts val="2300"/>
              </a:spcBef>
              <a:buSzTx/>
              <a:buNone/>
              <a:defRPr sz="1727">
                <a:solidFill>
                  <a:srgbClr val="4F4F4F"/>
                </a:solidFill>
              </a:defRPr>
            </a:pPr>
            <a:r>
              <a:t>PNG格式，全称Portable Network Graphics</a:t>
            </a:r>
          </a:p>
          <a:p>
            <a:pPr marL="0" indent="0" defTabSz="877823">
              <a:spcBef>
                <a:spcPts val="2300"/>
              </a:spcBef>
              <a:buSzTx/>
              <a:buNone/>
              <a:defRPr sz="1344">
                <a:solidFill>
                  <a:srgbClr val="4F4F4F"/>
                </a:solidFill>
              </a:defRPr>
            </a:pPr>
            <a:r>
              <a:t>   •</a:t>
            </a:r>
            <a:r>
              <a:rPr sz="1248"/>
              <a:t>   对于物体边缘清晰、有大块相同颜色的图像，</a:t>
            </a:r>
            <a:r>
              <a:rPr sz="1248">
                <a:latin typeface="SimHei"/>
                <a:ea typeface="SimHei"/>
                <a:cs typeface="SimHei"/>
                <a:sym typeface="SimHei"/>
              </a:rPr>
              <a:t>压缩</a:t>
            </a:r>
            <a:r>
              <a:rPr sz="1248"/>
              <a:t>效果比jpeg好很多 </a:t>
            </a:r>
            <a:endParaRPr sz="1248"/>
          </a:p>
          <a:p>
            <a:pPr marL="0" indent="0" defTabSz="877823">
              <a:spcBef>
                <a:spcPts val="2300"/>
              </a:spcBef>
              <a:buSzTx/>
              <a:buNone/>
              <a:defRPr sz="1344">
                <a:solidFill>
                  <a:srgbClr val="4F4F4F"/>
                </a:solidFill>
              </a:defRPr>
            </a:pPr>
            <a:r>
              <a:rPr sz="1248"/>
              <a:t>   •   最多支持 48位的色彩</a:t>
            </a:r>
            <a:endParaRPr sz="1248"/>
          </a:p>
          <a:p>
            <a:pPr marL="0" indent="0" defTabSz="877823">
              <a:spcBef>
                <a:spcPts val="2300"/>
              </a:spcBef>
              <a:buSzTx/>
              <a:buNone/>
              <a:defRPr sz="1248">
                <a:solidFill>
                  <a:srgbClr val="4F4F4F"/>
                </a:solidFill>
              </a:defRPr>
            </a:pPr>
            <a:r>
              <a:t>   •   支持α通道数据(透明度)</a:t>
            </a:r>
          </a:p>
          <a:p>
            <a:pPr marL="0" indent="0" defTabSz="877823">
              <a:spcBef>
                <a:spcPts val="2300"/>
              </a:spcBef>
              <a:buSzTx/>
              <a:buNone/>
              <a:defRPr sz="1248">
                <a:solidFill>
                  <a:srgbClr val="4F4F4F"/>
                </a:solidFill>
              </a:defRPr>
            </a:pPr>
            <a:r>
              <a:t>   •   是Android开</a:t>
            </a:r>
            <a:r>
              <a:rPr>
                <a:latin typeface="SimHei"/>
                <a:ea typeface="SimHei"/>
                <a:cs typeface="SimHei"/>
                <a:sym typeface="SimHei"/>
              </a:rPr>
              <a:t>发</a:t>
            </a:r>
            <a:r>
              <a:t>中常用的</a:t>
            </a:r>
            <a:r>
              <a:rPr>
                <a:latin typeface="SimHei"/>
                <a:ea typeface="SimHei"/>
                <a:cs typeface="SimHei"/>
                <a:sym typeface="SimHei"/>
              </a:rPr>
              <a:t>图</a:t>
            </a:r>
            <a:r>
              <a:t>片格式，比如</a:t>
            </a:r>
            <a:r>
              <a:rPr>
                <a:latin typeface="SimHei"/>
                <a:ea typeface="SimHei"/>
                <a:cs typeface="SimHei"/>
                <a:sym typeface="SimHei"/>
              </a:rPr>
              <a:t>应用内的各种图标</a:t>
            </a:r>
          </a:p>
        </p:txBody>
      </p:sp>
      <p:pic>
        <p:nvPicPr>
          <p:cNvPr id="185" name="图像" descr="图像"/>
          <p:cNvPicPr>
            <a:picLocks noChangeAspect="1"/>
          </p:cNvPicPr>
          <p:nvPr/>
        </p:nvPicPr>
        <p:blipFill>
          <a:blip r:embed="rId2">
            <a:extLst/>
          </a:blip>
          <a:stretch>
            <a:fillRect/>
          </a:stretch>
        </p:blipFill>
        <p:spPr>
          <a:xfrm>
            <a:off x="1459087" y="3543257"/>
            <a:ext cx="5465087" cy="160946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Google Shape;118;p20"/>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图片格式</a:t>
            </a:r>
          </a:p>
        </p:txBody>
      </p:sp>
      <p:sp>
        <p:nvSpPr>
          <p:cNvPr id="188" name="Google Shape;119;p20"/>
          <p:cNvSpPr txBox="1"/>
          <p:nvPr>
            <p:ph type="body" sz="half" idx="1"/>
          </p:nvPr>
        </p:nvSpPr>
        <p:spPr>
          <a:xfrm>
            <a:off x="311699" y="930175"/>
            <a:ext cx="8089801" cy="2262000"/>
          </a:xfrm>
          <a:prstGeom prst="rect">
            <a:avLst/>
          </a:prstGeom>
        </p:spPr>
        <p:txBody>
          <a:bodyPr/>
          <a:lstStyle/>
          <a:p>
            <a:pPr marL="0" indent="0">
              <a:spcBef>
                <a:spcPts val="1400"/>
              </a:spcBef>
              <a:buSzTx/>
              <a:buNone/>
              <a:defRPr>
                <a:solidFill>
                  <a:srgbClr val="53585F"/>
                </a:solidFill>
              </a:defRPr>
            </a:pPr>
            <a:r>
              <a:t>GIF是网络中最常见的动图格式</a:t>
            </a:r>
          </a:p>
          <a:p>
            <a:pPr marL="0" indent="0">
              <a:spcBef>
                <a:spcPts val="1400"/>
              </a:spcBef>
              <a:buSzTx/>
              <a:buNone/>
              <a:defRPr sz="1400">
                <a:solidFill>
                  <a:srgbClr val="53585F"/>
                </a:solidFill>
              </a:defRPr>
            </a:pPr>
            <a:r>
              <a:t>  •    </a:t>
            </a:r>
            <a:r>
              <a:rPr>
                <a:latin typeface="SimHei"/>
                <a:ea typeface="SimHei"/>
                <a:cs typeface="SimHei"/>
                <a:sym typeface="SimHei"/>
              </a:rPr>
              <a:t>仅支持256种颜色</a:t>
            </a:r>
            <a:endParaRPr>
              <a:latin typeface="SimHei"/>
              <a:ea typeface="SimHei"/>
              <a:cs typeface="SimHei"/>
              <a:sym typeface="SimHei"/>
            </a:endParaRPr>
          </a:p>
          <a:p>
            <a:pPr marL="0" indent="0">
              <a:spcBef>
                <a:spcPts val="1400"/>
              </a:spcBef>
              <a:buSzTx/>
              <a:buNone/>
              <a:defRPr sz="1400">
                <a:solidFill>
                  <a:srgbClr val="53585F"/>
                </a:solidFill>
              </a:defRPr>
            </a:pPr>
            <a:r>
              <a:t>  •    出色的压缩算法，然而在动态图多帧的情况下，文件体积很大</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Google Shape;118;p20"/>
          <p:cNvSpPr txBox="1"/>
          <p:nvPr>
            <p:ph type="title"/>
          </p:nvPr>
        </p:nvSpPr>
        <p:spPr>
          <a:xfrm>
            <a:off x="311699" y="166537"/>
            <a:ext cx="8520602" cy="572702"/>
          </a:xfrm>
          <a:prstGeom prst="rect">
            <a:avLst/>
          </a:prstGeom>
        </p:spPr>
        <p:txBody>
          <a:bodyPr/>
          <a:lstStyle>
            <a:lvl1pPr defTabSz="832104">
              <a:defRPr sz="2184">
                <a:solidFill>
                  <a:srgbClr val="3A5BAE"/>
                </a:solidFill>
              </a:defRPr>
            </a:lvl1pPr>
          </a:lstStyle>
          <a:p>
            <a:pPr/>
            <a:r>
              <a:t>图片格式</a:t>
            </a:r>
          </a:p>
        </p:txBody>
      </p:sp>
      <p:sp>
        <p:nvSpPr>
          <p:cNvPr id="193" name="Google Shape;119;p20"/>
          <p:cNvSpPr txBox="1"/>
          <p:nvPr>
            <p:ph type="body" sz="half" idx="1"/>
          </p:nvPr>
        </p:nvSpPr>
        <p:spPr>
          <a:xfrm>
            <a:off x="311699" y="930175"/>
            <a:ext cx="8089801" cy="2262000"/>
          </a:xfrm>
          <a:prstGeom prst="rect">
            <a:avLst/>
          </a:prstGeom>
        </p:spPr>
        <p:txBody>
          <a:bodyPr/>
          <a:lstStyle/>
          <a:p>
            <a:pPr marL="0" indent="0" defTabSz="859536">
              <a:spcBef>
                <a:spcPts val="1300"/>
              </a:spcBef>
              <a:buSzTx/>
              <a:buNone/>
              <a:defRPr sz="1692">
                <a:solidFill>
                  <a:srgbClr val="53585F"/>
                </a:solidFill>
              </a:defRPr>
            </a:pPr>
            <a:r>
              <a:t>WebP是谷歌提供的一种支持有</a:t>
            </a:r>
            <a:r>
              <a:rPr>
                <a:latin typeface="SimHei"/>
                <a:ea typeface="SimHei"/>
                <a:cs typeface="SimHei"/>
                <a:sym typeface="SimHei"/>
              </a:rPr>
              <a:t>损压缩</a:t>
            </a:r>
            <a:r>
              <a:t>和无</a:t>
            </a:r>
            <a:r>
              <a:rPr>
                <a:latin typeface="SimHei"/>
                <a:ea typeface="SimHei"/>
                <a:cs typeface="SimHei"/>
                <a:sym typeface="SimHei"/>
              </a:rPr>
              <a:t>损压缩</a:t>
            </a:r>
            <a:r>
              <a:t>的</a:t>
            </a:r>
            <a:r>
              <a:rPr>
                <a:latin typeface="SimHei"/>
                <a:ea typeface="SimHei"/>
                <a:cs typeface="SimHei"/>
                <a:sym typeface="SimHei"/>
              </a:rPr>
              <a:t>图</a:t>
            </a:r>
            <a:r>
              <a:t>片文件格式</a:t>
            </a:r>
          </a:p>
          <a:p>
            <a:pPr marL="0" indent="0" defTabSz="859536">
              <a:spcBef>
                <a:spcPts val="1300"/>
              </a:spcBef>
              <a:buSzTx/>
              <a:buNone/>
              <a:defRPr sz="1316">
                <a:solidFill>
                  <a:srgbClr val="53585F"/>
                </a:solidFill>
              </a:defRPr>
            </a:pPr>
            <a:r>
              <a:t>  •    比JPEG、PNG、GIF更好的</a:t>
            </a:r>
            <a:r>
              <a:rPr>
                <a:latin typeface="SimHei"/>
                <a:ea typeface="SimHei"/>
                <a:cs typeface="SimHei"/>
                <a:sym typeface="SimHei"/>
              </a:rPr>
              <a:t>有损/无损压缩，文件体积小</a:t>
            </a:r>
            <a:endParaRPr>
              <a:latin typeface="SimHei"/>
              <a:ea typeface="SimHei"/>
              <a:cs typeface="SimHei"/>
              <a:sym typeface="SimHei"/>
            </a:endParaRPr>
          </a:p>
          <a:p>
            <a:pPr marL="0" indent="0" defTabSz="859536">
              <a:spcBef>
                <a:spcPts val="1300"/>
              </a:spcBef>
              <a:buSzTx/>
              <a:buNone/>
              <a:defRPr sz="1316">
                <a:solidFill>
                  <a:srgbClr val="53585F"/>
                </a:solidFill>
              </a:defRPr>
            </a:pPr>
            <a:r>
              <a:t>  •    在Android 4.0(API level 14)中支持有</a:t>
            </a:r>
            <a:r>
              <a:rPr>
                <a:latin typeface="SimHei"/>
                <a:ea typeface="SimHei"/>
                <a:cs typeface="SimHei"/>
                <a:sym typeface="SimHei"/>
              </a:rPr>
              <a:t>损</a:t>
            </a:r>
            <a:r>
              <a:t>的WebP</a:t>
            </a:r>
            <a:r>
              <a:rPr>
                <a:latin typeface="SimHei"/>
                <a:ea typeface="SimHei"/>
                <a:cs typeface="SimHei"/>
                <a:sym typeface="SimHei"/>
              </a:rPr>
              <a:t>图</a:t>
            </a:r>
            <a:r>
              <a:t>像</a:t>
            </a:r>
          </a:p>
          <a:p>
            <a:pPr marL="0" indent="0" defTabSz="859536">
              <a:spcBef>
                <a:spcPts val="1300"/>
              </a:spcBef>
              <a:buSzTx/>
              <a:buNone/>
              <a:defRPr sz="1316">
                <a:solidFill>
                  <a:srgbClr val="53585F"/>
                </a:solidFill>
              </a:defRPr>
            </a:pPr>
            <a:r>
              <a:t>  •    在Android 4.3(API level 18)和更高版本中支持无 </a:t>
            </a:r>
            <a:r>
              <a:rPr>
                <a:latin typeface="SimHei"/>
                <a:ea typeface="SimHei"/>
                <a:cs typeface="SimHei"/>
                <a:sym typeface="SimHei"/>
              </a:rPr>
              <a:t>损</a:t>
            </a:r>
            <a:r>
              <a:t>和透明的WebP</a:t>
            </a:r>
            <a:r>
              <a:rPr>
                <a:latin typeface="SimHei"/>
                <a:ea typeface="SimHei"/>
                <a:cs typeface="SimHei"/>
                <a:sym typeface="SimHei"/>
              </a:rPr>
              <a:t>图</a:t>
            </a:r>
            <a:r>
              <a:t>像</a:t>
            </a:r>
          </a:p>
          <a:p>
            <a:pPr marL="0" indent="0" defTabSz="859536">
              <a:spcBef>
                <a:spcPts val="1300"/>
              </a:spcBef>
              <a:buSzTx/>
              <a:buNone/>
              <a:defRPr sz="1316">
                <a:solidFill>
                  <a:srgbClr val="53585F"/>
                </a:solidFill>
              </a:defRPr>
            </a:pPr>
            <a:r>
              <a:t>  •    兼容性是短板</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Google Shape;124;p21"/>
          <p:cNvSpPr txBox="1"/>
          <p:nvPr>
            <p:ph type="title"/>
          </p:nvPr>
        </p:nvSpPr>
        <p:spPr>
          <a:xfrm>
            <a:off x="311699" y="166537"/>
            <a:ext cx="8520602" cy="572702"/>
          </a:xfrm>
          <a:prstGeom prst="rect">
            <a:avLst/>
          </a:prstGeom>
        </p:spPr>
        <p:txBody>
          <a:bodyPr/>
          <a:lstStyle>
            <a:lvl1pPr>
              <a:defRPr>
                <a:solidFill>
                  <a:srgbClr val="3A5BAE"/>
                </a:solidFill>
              </a:defRPr>
            </a:lvl1pPr>
          </a:lstStyle>
          <a:p>
            <a:pPr/>
            <a:r>
              <a:t>Nine Patch</a:t>
            </a:r>
          </a:p>
        </p:txBody>
      </p:sp>
      <p:pic>
        <p:nvPicPr>
          <p:cNvPr id="198" name="Google Shape;125;p21" descr="Google Shape;125;p21"/>
          <p:cNvPicPr>
            <a:picLocks noChangeAspect="1"/>
          </p:cNvPicPr>
          <p:nvPr/>
        </p:nvPicPr>
        <p:blipFill>
          <a:blip r:embed="rId2">
            <a:extLst/>
          </a:blip>
          <a:stretch>
            <a:fillRect/>
          </a:stretch>
        </p:blipFill>
        <p:spPr>
          <a:xfrm>
            <a:off x="728749" y="802963"/>
            <a:ext cx="1945003" cy="4099463"/>
          </a:xfrm>
          <a:prstGeom prst="rect">
            <a:avLst/>
          </a:prstGeom>
          <a:ln w="12700">
            <a:miter lim="400000"/>
          </a:ln>
        </p:spPr>
      </p:pic>
      <p:pic>
        <p:nvPicPr>
          <p:cNvPr id="199" name="Google Shape;126;p21" descr="Google Shape;126;p21"/>
          <p:cNvPicPr>
            <a:picLocks noChangeAspect="1"/>
          </p:cNvPicPr>
          <p:nvPr/>
        </p:nvPicPr>
        <p:blipFill>
          <a:blip r:embed="rId3">
            <a:extLst/>
          </a:blip>
          <a:stretch>
            <a:fillRect/>
          </a:stretch>
        </p:blipFill>
        <p:spPr>
          <a:xfrm>
            <a:off x="3428100" y="1381421"/>
            <a:ext cx="1623776" cy="2380652"/>
          </a:xfrm>
          <a:prstGeom prst="rect">
            <a:avLst/>
          </a:prstGeom>
          <a:ln w="12700">
            <a:miter lim="400000"/>
          </a:ln>
        </p:spPr>
      </p:pic>
      <p:sp>
        <p:nvSpPr>
          <p:cNvPr id="200" name="Google Shape;127;p21"/>
          <p:cNvSpPr txBox="1"/>
          <p:nvPr/>
        </p:nvSpPr>
        <p:spPr>
          <a:xfrm>
            <a:off x="5309075" y="1850975"/>
            <a:ext cx="3192001" cy="140703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2400"/>
              </a:spcBef>
              <a:defRPr sz="1200">
                <a:solidFill>
                  <a:srgbClr val="5E5E5E"/>
                </a:solidFill>
                <a:latin typeface="SimHei"/>
                <a:ea typeface="SimHei"/>
                <a:cs typeface="SimHei"/>
                <a:sym typeface="SimHei"/>
              </a:defRPr>
            </a:pPr>
            <a:r>
              <a:t>图</a:t>
            </a:r>
            <a:r>
              <a:rPr>
                <a:latin typeface="+mn-lt"/>
                <a:ea typeface="+mn-ea"/>
                <a:cs typeface="+mn-cs"/>
                <a:sym typeface="Arial"/>
              </a:rPr>
              <a:t>中的文字的气泡, </a:t>
            </a:r>
          </a:p>
          <a:p>
            <a:pPr>
              <a:spcBef>
                <a:spcPts val="2400"/>
              </a:spcBef>
              <a:defRPr sz="1200">
                <a:solidFill>
                  <a:srgbClr val="5E5E5E"/>
                </a:solidFill>
              </a:defRPr>
            </a:pPr>
            <a:r>
              <a:t>如何做到背景</a:t>
            </a:r>
            <a:r>
              <a:rPr>
                <a:latin typeface="SimHei"/>
                <a:ea typeface="SimHei"/>
                <a:cs typeface="SimHei"/>
                <a:sym typeface="SimHei"/>
              </a:rPr>
              <a:t>图</a:t>
            </a:r>
            <a:r>
              <a:t>根据文字做自适</a:t>
            </a:r>
            <a:r>
              <a:rPr>
                <a:latin typeface="SimHei"/>
                <a:ea typeface="SimHei"/>
                <a:cs typeface="SimHei"/>
                <a:sym typeface="SimHei"/>
              </a:rPr>
              <a:t>应</a:t>
            </a: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Google Shape;132;p22"/>
          <p:cNvSpPr txBox="1"/>
          <p:nvPr>
            <p:ph type="title"/>
          </p:nvPr>
        </p:nvSpPr>
        <p:spPr>
          <a:xfrm>
            <a:off x="311699" y="166537"/>
            <a:ext cx="8520602" cy="572702"/>
          </a:xfrm>
          <a:prstGeom prst="rect">
            <a:avLst/>
          </a:prstGeom>
        </p:spPr>
        <p:txBody>
          <a:bodyPr/>
          <a:lstStyle>
            <a:lvl1pPr>
              <a:defRPr>
                <a:solidFill>
                  <a:srgbClr val="3A5BAE"/>
                </a:solidFill>
              </a:defRPr>
            </a:lvl1pPr>
          </a:lstStyle>
          <a:p>
            <a:pPr/>
            <a:r>
              <a:t>Nine Patch</a:t>
            </a:r>
          </a:p>
        </p:txBody>
      </p:sp>
      <p:sp>
        <p:nvSpPr>
          <p:cNvPr id="203" name="Google Shape;133;p22"/>
          <p:cNvSpPr txBox="1"/>
          <p:nvPr/>
        </p:nvSpPr>
        <p:spPr>
          <a:xfrm>
            <a:off x="311699" y="1595371"/>
            <a:ext cx="3000002" cy="217560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nSpc>
                <a:spcPct val="115000"/>
              </a:lnSpc>
              <a:spcBef>
                <a:spcPts val="2400"/>
              </a:spcBef>
              <a:defRPr sz="1200">
                <a:solidFill>
                  <a:srgbClr val="5E5E5E"/>
                </a:solidFill>
              </a:defRPr>
            </a:pPr>
            <a:r>
              <a:t>普通</a:t>
            </a:r>
            <a:r>
              <a:rPr>
                <a:latin typeface="SimHei"/>
                <a:ea typeface="SimHei"/>
                <a:cs typeface="SimHei"/>
                <a:sym typeface="SimHei"/>
              </a:rPr>
              <a:t>图</a:t>
            </a:r>
            <a:r>
              <a:t>片会被拉伸</a:t>
            </a:r>
            <a:r>
              <a:rPr>
                <a:latin typeface="SimHei"/>
                <a:ea typeface="SimHei"/>
                <a:cs typeface="SimHei"/>
                <a:sym typeface="SimHei"/>
              </a:rPr>
              <a:t>变</a:t>
            </a:r>
            <a:r>
              <a:t>形,如右</a:t>
            </a:r>
            <a:r>
              <a:rPr>
                <a:latin typeface="SimHei"/>
                <a:ea typeface="SimHei"/>
                <a:cs typeface="SimHei"/>
                <a:sym typeface="SimHei"/>
              </a:rPr>
              <a:t>图</a:t>
            </a:r>
            <a:endParaRPr>
              <a:latin typeface="SimHei"/>
              <a:ea typeface="SimHei"/>
              <a:cs typeface="SimHei"/>
              <a:sym typeface="SimHei"/>
            </a:endParaRPr>
          </a:p>
          <a:p>
            <a:pPr>
              <a:lnSpc>
                <a:spcPct val="115000"/>
              </a:lnSpc>
              <a:spcBef>
                <a:spcPts val="2400"/>
              </a:spcBef>
              <a:defRPr sz="2400"/>
            </a:pPr>
            <a:r>
              <a:t>  </a:t>
            </a:r>
          </a:p>
          <a:p>
            <a:pPr>
              <a:lnSpc>
                <a:spcPct val="115000"/>
              </a:lnSpc>
              <a:spcBef>
                <a:spcPts val="2400"/>
              </a:spcBef>
              <a:defRPr sz="1200">
                <a:solidFill>
                  <a:srgbClr val="5E5E5E"/>
                </a:solidFill>
              </a:defRPr>
            </a:pPr>
            <a:r>
              <a:t>Nine Patch </a:t>
            </a:r>
            <a:r>
              <a:rPr>
                <a:latin typeface="SimHei"/>
                <a:ea typeface="SimHei"/>
                <a:cs typeface="SimHei"/>
                <a:sym typeface="SimHei"/>
              </a:rPr>
              <a:t>图</a:t>
            </a:r>
            <a:r>
              <a:t>片会分</a:t>
            </a:r>
            <a:r>
              <a:rPr>
                <a:latin typeface="SimHei"/>
                <a:ea typeface="SimHei"/>
                <a:cs typeface="SimHei"/>
                <a:sym typeface="SimHei"/>
              </a:rPr>
              <a:t>为</a:t>
            </a:r>
            <a:r>
              <a:t>9</a:t>
            </a:r>
            <a:r>
              <a:rPr>
                <a:latin typeface="SimHei"/>
                <a:ea typeface="SimHei"/>
                <a:cs typeface="SimHei"/>
                <a:sym typeface="SimHei"/>
              </a:rPr>
              <a:t>块</a:t>
            </a:r>
            <a:r>
              <a:t>区域, 按右</a:t>
            </a:r>
            <a:r>
              <a:rPr>
                <a:latin typeface="SimHei"/>
                <a:ea typeface="SimHei"/>
                <a:cs typeface="SimHei"/>
                <a:sym typeface="SimHei"/>
              </a:rPr>
              <a:t>图</a:t>
            </a:r>
            <a:r>
              <a:t>拉伸 它后</a:t>
            </a:r>
            <a:r>
              <a:rPr>
                <a:latin typeface="SimHei"/>
                <a:ea typeface="SimHei"/>
                <a:cs typeface="SimHei"/>
                <a:sym typeface="SimHei"/>
              </a:rPr>
              <a:t>缀</a:t>
            </a:r>
            <a:r>
              <a:t>格式*.9.png, Android系</a:t>
            </a:r>
            <a:r>
              <a:rPr>
                <a:latin typeface="SimHei"/>
                <a:ea typeface="SimHei"/>
                <a:cs typeface="SimHei"/>
                <a:sym typeface="SimHei"/>
              </a:rPr>
              <a:t>统</a:t>
            </a:r>
            <a:r>
              <a:t>特有的</a:t>
            </a:r>
            <a:r>
              <a:rPr>
                <a:latin typeface="SimHei"/>
                <a:ea typeface="SimHei"/>
                <a:cs typeface="SimHei"/>
                <a:sym typeface="SimHei"/>
              </a:rPr>
              <a:t>图</a:t>
            </a:r>
            <a:r>
              <a:t>片格式</a:t>
            </a:r>
          </a:p>
        </p:txBody>
      </p:sp>
      <p:pic>
        <p:nvPicPr>
          <p:cNvPr id="204" name="Google Shape;134;p22" descr="Google Shape;134;p22"/>
          <p:cNvPicPr>
            <a:picLocks noChangeAspect="1"/>
          </p:cNvPicPr>
          <p:nvPr/>
        </p:nvPicPr>
        <p:blipFill>
          <a:blip r:embed="rId2">
            <a:extLst/>
          </a:blip>
          <a:stretch>
            <a:fillRect/>
          </a:stretch>
        </p:blipFill>
        <p:spPr>
          <a:xfrm>
            <a:off x="3586024" y="806250"/>
            <a:ext cx="1543051" cy="1276351"/>
          </a:xfrm>
          <a:prstGeom prst="rect">
            <a:avLst/>
          </a:prstGeom>
          <a:ln w="12700">
            <a:miter lim="400000"/>
          </a:ln>
        </p:spPr>
      </p:pic>
      <p:pic>
        <p:nvPicPr>
          <p:cNvPr id="205" name="Google Shape;135;p22" descr="Google Shape;135;p22"/>
          <p:cNvPicPr>
            <a:picLocks noChangeAspect="1"/>
          </p:cNvPicPr>
          <p:nvPr/>
        </p:nvPicPr>
        <p:blipFill>
          <a:blip r:embed="rId3">
            <a:extLst/>
          </a:blip>
          <a:stretch>
            <a:fillRect/>
          </a:stretch>
        </p:blipFill>
        <p:spPr>
          <a:xfrm>
            <a:off x="3586024" y="2331824"/>
            <a:ext cx="3873025" cy="231567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